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142" d="100"/>
          <a:sy n="142" d="100"/>
        </p:scale>
        <p:origin x="76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ac5d47ceff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ac5d47cef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ac5d47ceff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ac5d47cef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ac5d47ceff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ac5d47ceff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ac5d47ceff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ac5d47cef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ac5d47ceff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ac5d47ceff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ac5d47cef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ac5d47ce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f74d336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9f74d336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a214072a3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a214072a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f74d33680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9f74d3368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9f74d3368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9f74d3368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c5d47cef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c5d47cef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c3333465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c3333465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c5d47ceff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ac5d47ceff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ac5d47ceff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ac5d47cef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Survey on the COVID-19 impact on research</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From the CRSCAA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highlight>
                  <a:srgbClr val="FFFFFF"/>
                </a:highlight>
                <a:latin typeface="Roboto"/>
                <a:ea typeface="Roboto"/>
                <a:cs typeface="Roboto"/>
                <a:sym typeface="Roboto"/>
              </a:rPr>
              <a:t>Has your research group experienced cognitive/emotional challenges that have affected productivity? (e.g.,  ability to focus) </a:t>
            </a:r>
            <a:endParaRPr/>
          </a:p>
        </p:txBody>
      </p:sp>
      <p:sp>
        <p:nvSpPr>
          <p:cNvPr id="138" name="Google Shape;138;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“Even though NJIT allowed 1-year extension on tenure cycle, the same was not applied to start-up funds which is causing a lot of issues and anxiety. The faculty senate should consider recommending 1-year extension of start-up funds for new faculty.”</a:t>
            </a:r>
            <a:endParaRPr/>
          </a:p>
          <a:p>
            <a:pPr marL="0" lvl="0" indent="0" algn="l" rtl="0">
              <a:spcBef>
                <a:spcPts val="1600"/>
              </a:spcBef>
              <a:spcAft>
                <a:spcPts val="0"/>
              </a:spcAft>
              <a:buClr>
                <a:schemeClr val="dk1"/>
              </a:buClr>
              <a:buSzPts val="1100"/>
              <a:buFont typeface="Arial"/>
              <a:buNone/>
            </a:pPr>
            <a:r>
              <a:rPr lang="en"/>
              <a:t>“I'm very concerned by the lack of concern shown by my department chair and NJIT administration on how COVID-19 has affected me personally, my research, and my progress towards tenure. In the eight months since the pandemic began, I don't think I've ever heard my chair or an administrator reach out and ask how I'm doing and what resources would help me succeed….”</a:t>
            </a: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FF"/>
                </a:highlight>
                <a:latin typeface="Roboto"/>
                <a:ea typeface="Roboto"/>
                <a:cs typeface="Roboto"/>
                <a:sym typeface="Roboto"/>
              </a:rPr>
              <a:t>Is the availability of new students hindering your research group productivity? </a:t>
            </a:r>
            <a:endParaRPr sz="4600"/>
          </a:p>
        </p:txBody>
      </p:sp>
      <p:pic>
        <p:nvPicPr>
          <p:cNvPr id="144" name="Google Shape;144;p23" title="Chart"/>
          <p:cNvPicPr preferRelativeResize="0"/>
          <p:nvPr/>
        </p:nvPicPr>
        <p:blipFill rotWithShape="1">
          <a:blip r:embed="rId3">
            <a:alphaModFix/>
          </a:blip>
          <a:srcRect l="8197" t="16337" b="12381"/>
          <a:stretch/>
        </p:blipFill>
        <p:spPr>
          <a:xfrm>
            <a:off x="655700" y="2299475"/>
            <a:ext cx="3853974" cy="1850350"/>
          </a:xfrm>
          <a:prstGeom prst="rect">
            <a:avLst/>
          </a:prstGeom>
          <a:noFill/>
          <a:ln>
            <a:noFill/>
          </a:ln>
        </p:spPr>
      </p:pic>
      <p:pic>
        <p:nvPicPr>
          <p:cNvPr id="145" name="Google Shape;145;p23" title="Chart"/>
          <p:cNvPicPr preferRelativeResize="0"/>
          <p:nvPr/>
        </p:nvPicPr>
        <p:blipFill rotWithShape="1">
          <a:blip r:embed="rId4">
            <a:alphaModFix/>
          </a:blip>
          <a:srcRect l="9107" t="17358" b="10433"/>
          <a:stretch/>
        </p:blipFill>
        <p:spPr>
          <a:xfrm>
            <a:off x="5075000" y="2299475"/>
            <a:ext cx="3935175" cy="1933199"/>
          </a:xfrm>
          <a:prstGeom prst="rect">
            <a:avLst/>
          </a:prstGeom>
          <a:noFill/>
          <a:ln>
            <a:noFill/>
          </a:ln>
        </p:spPr>
      </p:pic>
      <p:sp>
        <p:nvSpPr>
          <p:cNvPr id="146" name="Google Shape;146;p23"/>
          <p:cNvSpPr txBox="1"/>
          <p:nvPr/>
        </p:nvSpPr>
        <p:spPr>
          <a:xfrm>
            <a:off x="1893925" y="4553625"/>
            <a:ext cx="16050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Tenure Track</a:t>
            </a:r>
            <a:endParaRPr sz="1600" b="1"/>
          </a:p>
        </p:txBody>
      </p:sp>
      <p:sp>
        <p:nvSpPr>
          <p:cNvPr id="147" name="Google Shape;147;p23"/>
          <p:cNvSpPr txBox="1"/>
          <p:nvPr/>
        </p:nvSpPr>
        <p:spPr>
          <a:xfrm>
            <a:off x="6649650" y="4553625"/>
            <a:ext cx="130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Tenured</a:t>
            </a:r>
            <a:endParaRPr sz="1600" b="1"/>
          </a:p>
        </p:txBody>
      </p:sp>
      <p:sp>
        <p:nvSpPr>
          <p:cNvPr id="148" name="Google Shape;148;p23"/>
          <p:cNvSpPr txBox="1"/>
          <p:nvPr/>
        </p:nvSpPr>
        <p:spPr>
          <a:xfrm>
            <a:off x="1141425" y="4083975"/>
            <a:ext cx="130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FF0000"/>
                </a:solidFill>
              </a:rPr>
              <a:t>Large Impact</a:t>
            </a:r>
            <a:endParaRPr sz="1200" b="1">
              <a:solidFill>
                <a:srgbClr val="FF0000"/>
              </a:solidFill>
            </a:endParaRPr>
          </a:p>
        </p:txBody>
      </p:sp>
      <p:sp>
        <p:nvSpPr>
          <p:cNvPr id="149" name="Google Shape;149;p23"/>
          <p:cNvSpPr txBox="1"/>
          <p:nvPr/>
        </p:nvSpPr>
        <p:spPr>
          <a:xfrm>
            <a:off x="3533375" y="4083975"/>
            <a:ext cx="130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8761D"/>
                </a:solidFill>
              </a:rPr>
              <a:t>No Impact</a:t>
            </a:r>
            <a:endParaRPr sz="1200" b="1">
              <a:solidFill>
                <a:srgbClr val="38761D"/>
              </a:solidFill>
            </a:endParaRPr>
          </a:p>
        </p:txBody>
      </p:sp>
      <p:sp>
        <p:nvSpPr>
          <p:cNvPr id="150" name="Google Shape;150;p23"/>
          <p:cNvSpPr txBox="1"/>
          <p:nvPr/>
        </p:nvSpPr>
        <p:spPr>
          <a:xfrm rot="-5400000">
            <a:off x="-353000" y="2830125"/>
            <a:ext cx="193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 of Respondents</a:t>
            </a:r>
            <a:endParaRPr sz="1600" b="1"/>
          </a:p>
        </p:txBody>
      </p:sp>
      <p:sp>
        <p:nvSpPr>
          <p:cNvPr id="151" name="Google Shape;151;p23"/>
          <p:cNvSpPr txBox="1"/>
          <p:nvPr/>
        </p:nvSpPr>
        <p:spPr>
          <a:xfrm rot="-5400000">
            <a:off x="4074975" y="2830125"/>
            <a:ext cx="193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 of Respondents</a:t>
            </a:r>
            <a:endParaRPr sz="1600" b="1"/>
          </a:p>
        </p:txBody>
      </p:sp>
      <p:sp>
        <p:nvSpPr>
          <p:cNvPr id="152" name="Google Shape;152;p23"/>
          <p:cNvSpPr txBox="1"/>
          <p:nvPr/>
        </p:nvSpPr>
        <p:spPr>
          <a:xfrm>
            <a:off x="5493863" y="4083975"/>
            <a:ext cx="130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FF0000"/>
                </a:solidFill>
              </a:rPr>
              <a:t>Large Impact</a:t>
            </a:r>
            <a:endParaRPr sz="1200" b="1">
              <a:solidFill>
                <a:srgbClr val="FF0000"/>
              </a:solidFill>
            </a:endParaRPr>
          </a:p>
        </p:txBody>
      </p:sp>
      <p:sp>
        <p:nvSpPr>
          <p:cNvPr id="153" name="Google Shape;153;p23"/>
          <p:cNvSpPr txBox="1"/>
          <p:nvPr/>
        </p:nvSpPr>
        <p:spPr>
          <a:xfrm>
            <a:off x="7952838" y="4083975"/>
            <a:ext cx="130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8761D"/>
                </a:solidFill>
              </a:rPr>
              <a:t>No Impact</a:t>
            </a:r>
            <a:endParaRPr sz="1200" b="1">
              <a:solidFill>
                <a:srgbClr val="38761D"/>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highlight>
                  <a:srgbClr val="FFFFFF"/>
                </a:highlight>
                <a:latin typeface="Roboto"/>
                <a:ea typeface="Roboto"/>
                <a:cs typeface="Roboto"/>
                <a:sym typeface="Roboto"/>
              </a:rPr>
              <a:t>Is the availability of new students hindering your research group productivity?</a:t>
            </a:r>
            <a:endParaRPr/>
          </a:p>
        </p:txBody>
      </p:sp>
      <p:sp>
        <p:nvSpPr>
          <p:cNvPr id="159" name="Google Shape;159;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“It is very hard to find qualified graduate students for research. There are not enough qualified domestic students, and it is competitive to get these students at NJIT. The visa situation is horrible even if find a qualified international student. This is becoming the biggest hurdle for many researchers at NJIT.”</a:t>
            </a:r>
            <a:endParaRPr/>
          </a:p>
          <a:p>
            <a:pPr marL="0" lvl="0" indent="0" algn="l" rtl="0">
              <a:spcBef>
                <a:spcPts val="1600"/>
              </a:spcBef>
              <a:spcAft>
                <a:spcPts val="1600"/>
              </a:spcAft>
              <a:buNone/>
            </a:pPr>
            <a:r>
              <a:rPr lang="en"/>
              <a:t>“Lack of incoming graduate students and visa issues for our graduate students from overseas are huge problems. It will be very important to take some steps to address this before next fall.”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FF"/>
                </a:highlight>
                <a:latin typeface="Roboto"/>
                <a:ea typeface="Roboto"/>
                <a:cs typeface="Roboto"/>
                <a:sym typeface="Roboto"/>
              </a:rPr>
              <a:t>Is the pandemic causing budget or financial constraints on your external sponsored research projects?</a:t>
            </a:r>
            <a:endParaRPr sz="4600"/>
          </a:p>
        </p:txBody>
      </p:sp>
      <p:pic>
        <p:nvPicPr>
          <p:cNvPr id="165" name="Google Shape;165;p25" title="Chart"/>
          <p:cNvPicPr preferRelativeResize="0"/>
          <p:nvPr/>
        </p:nvPicPr>
        <p:blipFill rotWithShape="1">
          <a:blip r:embed="rId3">
            <a:alphaModFix/>
          </a:blip>
          <a:srcRect l="8172" t="17166" b="10337"/>
          <a:stretch/>
        </p:blipFill>
        <p:spPr>
          <a:xfrm>
            <a:off x="335025" y="2021025"/>
            <a:ext cx="4102974" cy="2003049"/>
          </a:xfrm>
          <a:prstGeom prst="rect">
            <a:avLst/>
          </a:prstGeom>
          <a:noFill/>
          <a:ln>
            <a:noFill/>
          </a:ln>
        </p:spPr>
      </p:pic>
      <p:pic>
        <p:nvPicPr>
          <p:cNvPr id="166" name="Google Shape;166;p25" title="Chart"/>
          <p:cNvPicPr preferRelativeResize="0"/>
          <p:nvPr/>
        </p:nvPicPr>
        <p:blipFill rotWithShape="1">
          <a:blip r:embed="rId4">
            <a:alphaModFix/>
          </a:blip>
          <a:srcRect l="7944" t="16930" b="9328"/>
          <a:stretch/>
        </p:blipFill>
        <p:spPr>
          <a:xfrm>
            <a:off x="4838700" y="2005463"/>
            <a:ext cx="4105656" cy="2034165"/>
          </a:xfrm>
          <a:prstGeom prst="rect">
            <a:avLst/>
          </a:prstGeom>
          <a:noFill/>
          <a:ln>
            <a:noFill/>
          </a:ln>
        </p:spPr>
      </p:pic>
      <p:sp>
        <p:nvSpPr>
          <p:cNvPr id="167" name="Google Shape;167;p25"/>
          <p:cNvSpPr txBox="1"/>
          <p:nvPr/>
        </p:nvSpPr>
        <p:spPr>
          <a:xfrm>
            <a:off x="1788800" y="4298700"/>
            <a:ext cx="16050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Tenure Track</a:t>
            </a:r>
            <a:endParaRPr sz="1600" b="1"/>
          </a:p>
        </p:txBody>
      </p:sp>
      <p:sp>
        <p:nvSpPr>
          <p:cNvPr id="168" name="Google Shape;168;p25"/>
          <p:cNvSpPr txBox="1"/>
          <p:nvPr/>
        </p:nvSpPr>
        <p:spPr>
          <a:xfrm>
            <a:off x="6337950" y="4298700"/>
            <a:ext cx="130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Tenured</a:t>
            </a:r>
            <a:endParaRPr sz="1600" b="1"/>
          </a:p>
        </p:txBody>
      </p:sp>
      <p:sp>
        <p:nvSpPr>
          <p:cNvPr id="169" name="Google Shape;169;p25"/>
          <p:cNvSpPr txBox="1"/>
          <p:nvPr/>
        </p:nvSpPr>
        <p:spPr>
          <a:xfrm>
            <a:off x="1036300" y="3829050"/>
            <a:ext cx="130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FF0000"/>
                </a:solidFill>
              </a:rPr>
              <a:t>Large Impact</a:t>
            </a:r>
            <a:endParaRPr sz="1200" b="1">
              <a:solidFill>
                <a:srgbClr val="FF0000"/>
              </a:solidFill>
            </a:endParaRPr>
          </a:p>
        </p:txBody>
      </p:sp>
      <p:sp>
        <p:nvSpPr>
          <p:cNvPr id="170" name="Google Shape;170;p25"/>
          <p:cNvSpPr txBox="1"/>
          <p:nvPr/>
        </p:nvSpPr>
        <p:spPr>
          <a:xfrm>
            <a:off x="3428250" y="3829050"/>
            <a:ext cx="130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8761D"/>
                </a:solidFill>
              </a:rPr>
              <a:t>No Impact</a:t>
            </a:r>
            <a:endParaRPr sz="1200" b="1">
              <a:solidFill>
                <a:srgbClr val="38761D"/>
              </a:solidFill>
            </a:endParaRPr>
          </a:p>
        </p:txBody>
      </p:sp>
      <p:sp>
        <p:nvSpPr>
          <p:cNvPr id="171" name="Google Shape;171;p25"/>
          <p:cNvSpPr txBox="1"/>
          <p:nvPr/>
        </p:nvSpPr>
        <p:spPr>
          <a:xfrm rot="-5400000">
            <a:off x="3843488" y="2547750"/>
            <a:ext cx="193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 of Respondents</a:t>
            </a:r>
            <a:endParaRPr sz="1600" b="1"/>
          </a:p>
        </p:txBody>
      </p:sp>
      <p:sp>
        <p:nvSpPr>
          <p:cNvPr id="172" name="Google Shape;172;p25"/>
          <p:cNvSpPr txBox="1"/>
          <p:nvPr/>
        </p:nvSpPr>
        <p:spPr>
          <a:xfrm>
            <a:off x="5316913" y="3829050"/>
            <a:ext cx="130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FF0000"/>
                </a:solidFill>
              </a:rPr>
              <a:t>Large Impact</a:t>
            </a:r>
            <a:endParaRPr sz="1200" b="1">
              <a:solidFill>
                <a:srgbClr val="FF0000"/>
              </a:solidFill>
            </a:endParaRPr>
          </a:p>
        </p:txBody>
      </p:sp>
      <p:sp>
        <p:nvSpPr>
          <p:cNvPr id="173" name="Google Shape;173;p25"/>
          <p:cNvSpPr txBox="1"/>
          <p:nvPr/>
        </p:nvSpPr>
        <p:spPr>
          <a:xfrm>
            <a:off x="7874688" y="3829050"/>
            <a:ext cx="130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8761D"/>
                </a:solidFill>
              </a:rPr>
              <a:t>No Impact</a:t>
            </a:r>
            <a:endParaRPr sz="1200" b="1">
              <a:solidFill>
                <a:srgbClr val="38761D"/>
              </a:solidFill>
            </a:endParaRPr>
          </a:p>
        </p:txBody>
      </p:sp>
      <p:sp>
        <p:nvSpPr>
          <p:cNvPr id="174" name="Google Shape;174;p25"/>
          <p:cNvSpPr txBox="1"/>
          <p:nvPr/>
        </p:nvSpPr>
        <p:spPr>
          <a:xfrm rot="-5400000">
            <a:off x="-613512" y="2521375"/>
            <a:ext cx="193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 of Respondents</a:t>
            </a:r>
            <a:endParaRPr sz="16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6"/>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highlight>
                  <a:srgbClr val="FFFFFF"/>
                </a:highlight>
                <a:latin typeface="Roboto"/>
                <a:ea typeface="Roboto"/>
                <a:cs typeface="Roboto"/>
                <a:sym typeface="Roboto"/>
              </a:rPr>
              <a:t>Is the pandemic causing budget or financial constraints on your external sponsored research projects?</a:t>
            </a:r>
            <a:endParaRPr/>
          </a:p>
        </p:txBody>
      </p:sp>
      <p:sp>
        <p:nvSpPr>
          <p:cNvPr id="180" name="Google Shape;180;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 I have had to abandon some ongoing research because of the pandemic. Research funding from a major donor has been scaled back, we do not know to what extent yet, but we have been told 15-25%. A second project was in the works for getting approval releasing an RFP, which has now been canceled. All told this will probably be about $150,000-$175,000 in lost funding. ...”</a:t>
            </a:r>
            <a:endParaRPr/>
          </a:p>
          <a:p>
            <a:pPr marL="0" lvl="0" indent="0" algn="l" rtl="0">
              <a:spcBef>
                <a:spcPts val="1600"/>
              </a:spcBef>
              <a:spcAft>
                <a:spcPts val="1600"/>
              </a:spcAft>
              <a:buNone/>
            </a:pPr>
            <a:r>
              <a:rPr lang="en"/>
              <a:t>“I have funds budgeted in grants for travel and cannot spend them due to COVID-19. So, it's really negatively affecting my research expenditures….”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Future outlook</a:t>
            </a:r>
            <a:endParaRPr/>
          </a:p>
        </p:txBody>
      </p:sp>
      <p:sp>
        <p:nvSpPr>
          <p:cNvPr id="186" name="Google Shape;186;p27"/>
          <p:cNvSpPr txBox="1">
            <a:spLocks noGrp="1"/>
          </p:cNvSpPr>
          <p:nvPr>
            <p:ph type="body" idx="1"/>
          </p:nvPr>
        </p:nvSpPr>
        <p:spPr>
          <a:xfrm>
            <a:off x="311700" y="7074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Summary</a:t>
            </a:r>
            <a:endParaRPr/>
          </a:p>
          <a:p>
            <a:pPr marL="457200" lvl="0" indent="-342900" algn="l" rtl="0">
              <a:spcBef>
                <a:spcPts val="1600"/>
              </a:spcBef>
              <a:spcAft>
                <a:spcPts val="0"/>
              </a:spcAft>
              <a:buSzPts val="1800"/>
              <a:buChar char="●"/>
            </a:pPr>
            <a:r>
              <a:rPr lang="en"/>
              <a:t>The CRSCAA has made some initial headway in interpreting the data from the survey, but other areas can be looked at</a:t>
            </a:r>
            <a:endParaRPr/>
          </a:p>
          <a:p>
            <a:pPr marL="457200" lvl="0" indent="-342900" algn="l" rtl="0">
              <a:spcBef>
                <a:spcPts val="0"/>
              </a:spcBef>
              <a:spcAft>
                <a:spcPts val="0"/>
              </a:spcAft>
              <a:buSzPts val="1800"/>
              <a:buChar char="●"/>
            </a:pPr>
            <a:r>
              <a:rPr lang="en"/>
              <a:t>Our initial analysis shows:</a:t>
            </a:r>
            <a:endParaRPr/>
          </a:p>
          <a:p>
            <a:pPr marL="914400" lvl="1" indent="-317500" algn="l" rtl="0">
              <a:spcBef>
                <a:spcPts val="0"/>
              </a:spcBef>
              <a:spcAft>
                <a:spcPts val="0"/>
              </a:spcAft>
              <a:buSzPts val="1400"/>
              <a:buChar char="○"/>
            </a:pPr>
            <a:r>
              <a:rPr lang="en"/>
              <a:t>Untenured faculty are struggling and have concerns beyond the one year extension</a:t>
            </a:r>
            <a:endParaRPr/>
          </a:p>
          <a:p>
            <a:pPr marL="914400" lvl="1" indent="-317500" algn="l" rtl="0">
              <a:spcBef>
                <a:spcPts val="0"/>
              </a:spcBef>
              <a:spcAft>
                <a:spcPts val="0"/>
              </a:spcAft>
              <a:buSzPts val="1400"/>
              <a:buChar char="○"/>
            </a:pPr>
            <a:r>
              <a:rPr lang="en"/>
              <a:t>Women (both tenured and tenure track) are taking on childcare responsibilities at a higher rate than men</a:t>
            </a:r>
            <a:endParaRPr/>
          </a:p>
          <a:p>
            <a:pPr marL="914400" lvl="1" indent="-317500" algn="l" rtl="0">
              <a:spcBef>
                <a:spcPts val="0"/>
              </a:spcBef>
              <a:spcAft>
                <a:spcPts val="0"/>
              </a:spcAft>
              <a:buSzPts val="1400"/>
              <a:buChar char="○"/>
            </a:pPr>
            <a:r>
              <a:rPr lang="en"/>
              <a:t>There is less external funding and those with grants are stretching their budgets</a:t>
            </a:r>
            <a:endParaRPr/>
          </a:p>
          <a:p>
            <a:pPr marL="914400" lvl="1" indent="-317500" algn="l" rtl="0">
              <a:spcBef>
                <a:spcPts val="0"/>
              </a:spcBef>
              <a:spcAft>
                <a:spcPts val="0"/>
              </a:spcAft>
              <a:buSzPts val="1400"/>
              <a:buChar char="○"/>
            </a:pPr>
            <a:r>
              <a:rPr lang="en"/>
              <a:t>Attracting new graduate students is a concern faculty alone cannot typically handle</a:t>
            </a:r>
            <a:endParaRPr/>
          </a:p>
          <a:p>
            <a:pPr marL="0" lvl="0" indent="0" algn="l" rtl="0">
              <a:spcBef>
                <a:spcPts val="1600"/>
              </a:spcBef>
              <a:spcAft>
                <a:spcPts val="0"/>
              </a:spcAft>
              <a:buNone/>
            </a:pPr>
            <a:r>
              <a:rPr lang="en"/>
              <a:t>Feedback</a:t>
            </a:r>
            <a:endParaRPr/>
          </a:p>
          <a:p>
            <a:pPr marL="457200" lvl="0" indent="-342900" algn="l" rtl="0">
              <a:spcBef>
                <a:spcPts val="1600"/>
              </a:spcBef>
              <a:spcAft>
                <a:spcPts val="0"/>
              </a:spcAft>
              <a:buSzPts val="1800"/>
              <a:buChar char="●"/>
            </a:pPr>
            <a:r>
              <a:rPr lang="en"/>
              <a:t>Does the Faculty Senate have any feedback or specific areas that should be considered more closely?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At the start of Fall 2020, the CRSCAA was wondering what it can do to help researchers at NJIT.  This survey was the result of our discussion, and the results may be used to better inform areas/people in need of attention.</a:t>
            </a:r>
            <a:endParaRPr dirty="0"/>
          </a:p>
          <a:p>
            <a:pPr marL="457200" lvl="0" indent="-342900" algn="l" rtl="0">
              <a:spcBef>
                <a:spcPts val="0"/>
              </a:spcBef>
              <a:spcAft>
                <a:spcPts val="0"/>
              </a:spcAft>
              <a:buSzPts val="1800"/>
              <a:buChar char="●"/>
            </a:pPr>
            <a:r>
              <a:rPr lang="en" dirty="0"/>
              <a:t>The questions were broken into two sections:</a:t>
            </a:r>
            <a:endParaRPr dirty="0"/>
          </a:p>
          <a:p>
            <a:pPr marL="914400" lvl="1" indent="-330200" algn="l" rtl="0">
              <a:spcBef>
                <a:spcPts val="0"/>
              </a:spcBef>
              <a:spcAft>
                <a:spcPts val="0"/>
              </a:spcAft>
              <a:buSzPts val="1600"/>
              <a:buChar char="○"/>
            </a:pPr>
            <a:r>
              <a:rPr lang="en" sz="1600" dirty="0"/>
              <a:t>Research productivity</a:t>
            </a:r>
            <a:endParaRPr sz="1600" dirty="0"/>
          </a:p>
          <a:p>
            <a:pPr marL="914400" lvl="1" indent="-330200" algn="l" rtl="0">
              <a:spcBef>
                <a:spcPts val="0"/>
              </a:spcBef>
              <a:spcAft>
                <a:spcPts val="0"/>
              </a:spcAft>
              <a:buSzPts val="1600"/>
              <a:buChar char="○"/>
            </a:pPr>
            <a:r>
              <a:rPr lang="en" sz="1600" dirty="0"/>
              <a:t>Research  administration</a:t>
            </a:r>
            <a:endParaRPr sz="1600" dirty="0"/>
          </a:p>
          <a:p>
            <a:pPr marL="457200" lvl="0" indent="-342900" algn="l" rtl="0">
              <a:spcBef>
                <a:spcPts val="0"/>
              </a:spcBef>
              <a:spcAft>
                <a:spcPts val="0"/>
              </a:spcAft>
              <a:buSzPts val="1800"/>
              <a:buChar char="●"/>
            </a:pPr>
            <a:r>
              <a:rPr lang="en" dirty="0"/>
              <a:t>We have 4 filters to look for problem areas in the data:</a:t>
            </a:r>
            <a:endParaRPr dirty="0"/>
          </a:p>
          <a:p>
            <a:pPr marL="914400" lvl="1" indent="-330200" algn="l" rtl="0">
              <a:spcBef>
                <a:spcPts val="0"/>
              </a:spcBef>
              <a:spcAft>
                <a:spcPts val="0"/>
              </a:spcAft>
              <a:buSzPts val="1600"/>
              <a:buChar char="○"/>
            </a:pPr>
            <a:r>
              <a:rPr lang="en" sz="1600" dirty="0"/>
              <a:t>Tenure status, gender, years at NJIT, department</a:t>
            </a:r>
            <a:endParaRPr sz="1600" dirty="0"/>
          </a:p>
          <a:p>
            <a:pPr marL="457200" lvl="0" indent="-342900" algn="l" rtl="0">
              <a:spcBef>
                <a:spcPts val="0"/>
              </a:spcBef>
              <a:spcAft>
                <a:spcPts val="0"/>
              </a:spcAft>
              <a:buSzPts val="1800"/>
              <a:buChar char="●"/>
            </a:pPr>
            <a:r>
              <a:rPr lang="en" b="1" dirty="0"/>
              <a:t>Initially our focus was placed on what we considered the most vulnerable population, tenure track faculty</a:t>
            </a:r>
            <a:endParaRP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wide range of faculty responded, with roughly a 30% response rate</a:t>
            </a:r>
            <a:endParaRPr/>
          </a:p>
        </p:txBody>
      </p:sp>
      <p:pic>
        <p:nvPicPr>
          <p:cNvPr id="67" name="Google Shape;67;p15" descr="Forms response chart. Question title: What department are you a primary member. Number of responses: 102 responses."/>
          <p:cNvPicPr preferRelativeResize="0"/>
          <p:nvPr/>
        </p:nvPicPr>
        <p:blipFill>
          <a:blip r:embed="rId3">
            <a:alphaModFix/>
          </a:blip>
          <a:stretch>
            <a:fillRect/>
          </a:stretch>
        </p:blipFill>
        <p:spPr>
          <a:xfrm>
            <a:off x="311699" y="1421390"/>
            <a:ext cx="8520600" cy="35857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good news where NJIT is doing great</a:t>
            </a:r>
            <a:endParaRPr/>
          </a:p>
        </p:txBody>
      </p:sp>
      <p:sp>
        <p:nvSpPr>
          <p:cNvPr id="73" name="Google Shape;73;p1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Research productivity</a:t>
            </a:r>
            <a:endParaRPr sz="1800"/>
          </a:p>
          <a:p>
            <a:pPr marL="457200" lvl="0" indent="-342900" algn="l" rtl="0">
              <a:spcBef>
                <a:spcPts val="1600"/>
              </a:spcBef>
              <a:spcAft>
                <a:spcPts val="0"/>
              </a:spcAft>
              <a:buSzPts val="1800"/>
              <a:buChar char="●"/>
            </a:pPr>
            <a:r>
              <a:rPr lang="en" sz="1800"/>
              <a:t>Faculty feel PPE is widely available (72% are above neutral)</a:t>
            </a:r>
            <a:endParaRPr sz="1800"/>
          </a:p>
          <a:p>
            <a:pPr marL="457200" lvl="0" indent="-342900" algn="l" rtl="0">
              <a:spcBef>
                <a:spcPts val="0"/>
              </a:spcBef>
              <a:spcAft>
                <a:spcPts val="0"/>
              </a:spcAft>
              <a:buSzPts val="1800"/>
              <a:buChar char="●"/>
            </a:pPr>
            <a:r>
              <a:rPr lang="en" sz="1800"/>
              <a:t>Research supplies are generally available (nuts, bolts, chemicals, etc., 70% are above neutral)</a:t>
            </a:r>
            <a:endParaRPr sz="1800"/>
          </a:p>
        </p:txBody>
      </p:sp>
      <p:sp>
        <p:nvSpPr>
          <p:cNvPr id="74" name="Google Shape;74;p1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Research Administration</a:t>
            </a:r>
            <a:endParaRPr sz="1800"/>
          </a:p>
          <a:p>
            <a:pPr marL="457200" lvl="0" indent="-342900" algn="l" rtl="0">
              <a:spcBef>
                <a:spcPts val="1600"/>
              </a:spcBef>
              <a:spcAft>
                <a:spcPts val="0"/>
              </a:spcAft>
              <a:buSzPts val="1800"/>
              <a:buChar char="●"/>
            </a:pPr>
            <a:r>
              <a:rPr lang="en" sz="1800"/>
              <a:t>Pre- and Post-Award in the research office are essentially unaffected by the pandemic -- they have done a really good job keeping business as usual (83% or pre-award and 89% for post-award are above neutral)</a:t>
            </a:r>
            <a:endParaRPr sz="1800"/>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initial insights on areas of concern </a:t>
            </a:r>
            <a:endParaRPr/>
          </a:p>
        </p:txBody>
      </p:sp>
      <p:sp>
        <p:nvSpPr>
          <p:cNvPr id="80" name="Google Shape;80;p17"/>
          <p:cNvSpPr txBox="1">
            <a:spLocks noGrp="1"/>
          </p:cNvSpPr>
          <p:nvPr>
            <p:ph type="body" idx="1"/>
          </p:nvPr>
        </p:nvSpPr>
        <p:spPr>
          <a:xfrm>
            <a:off x="1190624" y="1781175"/>
            <a:ext cx="7641675" cy="2787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Family care</a:t>
            </a:r>
            <a:endParaRPr dirty="0"/>
          </a:p>
          <a:p>
            <a:pPr marL="457200" lvl="0" indent="-342900" algn="l" rtl="0">
              <a:spcBef>
                <a:spcPts val="0"/>
              </a:spcBef>
              <a:spcAft>
                <a:spcPts val="0"/>
              </a:spcAft>
              <a:buSzPts val="1800"/>
              <a:buChar char="●"/>
            </a:pPr>
            <a:r>
              <a:rPr lang="en" dirty="0"/>
              <a:t>Emotional well being</a:t>
            </a:r>
            <a:endParaRPr dirty="0"/>
          </a:p>
          <a:p>
            <a:pPr marL="457200" lvl="0" indent="-342900" algn="l" rtl="0">
              <a:spcBef>
                <a:spcPts val="0"/>
              </a:spcBef>
              <a:spcAft>
                <a:spcPts val="0"/>
              </a:spcAft>
              <a:buSzPts val="1800"/>
              <a:buChar char="●"/>
            </a:pPr>
            <a:r>
              <a:rPr lang="en" dirty="0"/>
              <a:t>New graduate students</a:t>
            </a:r>
            <a:endParaRPr dirty="0"/>
          </a:p>
          <a:p>
            <a:pPr marL="457200" lvl="0" indent="-342900" algn="l" rtl="0">
              <a:spcBef>
                <a:spcPts val="0"/>
              </a:spcBef>
              <a:spcAft>
                <a:spcPts val="0"/>
              </a:spcAft>
              <a:buSzPts val="1800"/>
              <a:buChar char="●"/>
            </a:pPr>
            <a:r>
              <a:rPr lang="en" dirty="0"/>
              <a:t>Financial constraints on external funding</a:t>
            </a:r>
            <a:endParaRPr dirty="0"/>
          </a:p>
          <a:p>
            <a:pPr marL="0" lvl="0" indent="0" algn="l" rtl="0">
              <a:spcBef>
                <a:spcPts val="1600"/>
              </a:spcBef>
              <a:spcAft>
                <a:spcPts val="16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highlight>
                  <a:srgbClr val="FFFFFF"/>
                </a:highlight>
                <a:latin typeface="Roboto"/>
                <a:ea typeface="Roboto"/>
                <a:cs typeface="Roboto"/>
                <a:sym typeface="Roboto"/>
              </a:rPr>
              <a:t>Are COVID related circumstances hindering your research group productivity (e.g., childcare, family care, etc.)?</a:t>
            </a:r>
            <a:endParaRPr dirty="0"/>
          </a:p>
        </p:txBody>
      </p:sp>
      <p:pic>
        <p:nvPicPr>
          <p:cNvPr id="86" name="Google Shape;86;p18" title="Chart"/>
          <p:cNvPicPr preferRelativeResize="0"/>
          <p:nvPr/>
        </p:nvPicPr>
        <p:blipFill rotWithShape="1">
          <a:blip r:embed="rId3">
            <a:alphaModFix/>
          </a:blip>
          <a:srcRect l="8054" t="16889" b="8012"/>
          <a:stretch/>
        </p:blipFill>
        <p:spPr>
          <a:xfrm>
            <a:off x="457200" y="1745607"/>
            <a:ext cx="4120524" cy="2080869"/>
          </a:xfrm>
          <a:prstGeom prst="rect">
            <a:avLst/>
          </a:prstGeom>
          <a:noFill/>
          <a:ln>
            <a:noFill/>
          </a:ln>
        </p:spPr>
      </p:pic>
      <p:sp>
        <p:nvSpPr>
          <p:cNvPr id="87" name="Google Shape;87;p18"/>
          <p:cNvSpPr txBox="1"/>
          <p:nvPr/>
        </p:nvSpPr>
        <p:spPr>
          <a:xfrm>
            <a:off x="1893925" y="4032625"/>
            <a:ext cx="16050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Tenure Track</a:t>
            </a:r>
            <a:endParaRPr sz="1600" b="1"/>
          </a:p>
        </p:txBody>
      </p:sp>
      <p:pic>
        <p:nvPicPr>
          <p:cNvPr id="88" name="Google Shape;88;p18" title="Chart"/>
          <p:cNvPicPr preferRelativeResize="0"/>
          <p:nvPr/>
        </p:nvPicPr>
        <p:blipFill rotWithShape="1">
          <a:blip r:embed="rId4">
            <a:alphaModFix/>
          </a:blip>
          <a:srcRect l="8054" t="16889" b="8012"/>
          <a:stretch/>
        </p:blipFill>
        <p:spPr>
          <a:xfrm>
            <a:off x="4871027" y="1745607"/>
            <a:ext cx="4120524" cy="2080869"/>
          </a:xfrm>
          <a:prstGeom prst="rect">
            <a:avLst/>
          </a:prstGeom>
          <a:noFill/>
          <a:ln>
            <a:noFill/>
          </a:ln>
        </p:spPr>
      </p:pic>
      <p:sp>
        <p:nvSpPr>
          <p:cNvPr id="89" name="Google Shape;89;p18"/>
          <p:cNvSpPr txBox="1"/>
          <p:nvPr/>
        </p:nvSpPr>
        <p:spPr>
          <a:xfrm>
            <a:off x="6649650" y="4032625"/>
            <a:ext cx="130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Tenured</a:t>
            </a:r>
            <a:endParaRPr sz="1600" b="1"/>
          </a:p>
        </p:txBody>
      </p:sp>
      <p:sp>
        <p:nvSpPr>
          <p:cNvPr id="90" name="Google Shape;90;p18"/>
          <p:cNvSpPr txBox="1"/>
          <p:nvPr/>
        </p:nvSpPr>
        <p:spPr>
          <a:xfrm>
            <a:off x="1141425" y="3562975"/>
            <a:ext cx="130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FF0000"/>
                </a:solidFill>
              </a:rPr>
              <a:t>Large Impact</a:t>
            </a:r>
            <a:endParaRPr sz="1200" b="1">
              <a:solidFill>
                <a:srgbClr val="FF0000"/>
              </a:solidFill>
            </a:endParaRPr>
          </a:p>
        </p:txBody>
      </p:sp>
      <p:sp>
        <p:nvSpPr>
          <p:cNvPr id="91" name="Google Shape;91;p18"/>
          <p:cNvSpPr txBox="1"/>
          <p:nvPr/>
        </p:nvSpPr>
        <p:spPr>
          <a:xfrm>
            <a:off x="3533375" y="3562975"/>
            <a:ext cx="130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8761D"/>
                </a:solidFill>
              </a:rPr>
              <a:t>No Impact</a:t>
            </a:r>
            <a:endParaRPr sz="1200" b="1">
              <a:solidFill>
                <a:srgbClr val="38761D"/>
              </a:solidFill>
            </a:endParaRPr>
          </a:p>
        </p:txBody>
      </p:sp>
      <p:sp>
        <p:nvSpPr>
          <p:cNvPr id="92" name="Google Shape;92;p18"/>
          <p:cNvSpPr txBox="1"/>
          <p:nvPr/>
        </p:nvSpPr>
        <p:spPr>
          <a:xfrm rot="-5400000">
            <a:off x="-523650" y="2296225"/>
            <a:ext cx="193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 of Respondents</a:t>
            </a:r>
            <a:endParaRPr sz="1600" b="1"/>
          </a:p>
        </p:txBody>
      </p:sp>
      <p:sp>
        <p:nvSpPr>
          <p:cNvPr id="93" name="Google Shape;93;p18"/>
          <p:cNvSpPr txBox="1"/>
          <p:nvPr/>
        </p:nvSpPr>
        <p:spPr>
          <a:xfrm rot="-5400000">
            <a:off x="3904325" y="2296225"/>
            <a:ext cx="193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 of Respondents</a:t>
            </a:r>
            <a:endParaRPr sz="1600" b="1"/>
          </a:p>
        </p:txBody>
      </p:sp>
      <p:sp>
        <p:nvSpPr>
          <p:cNvPr id="94" name="Google Shape;94;p18"/>
          <p:cNvSpPr txBox="1"/>
          <p:nvPr/>
        </p:nvSpPr>
        <p:spPr>
          <a:xfrm>
            <a:off x="5493863" y="3562975"/>
            <a:ext cx="130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FF0000"/>
                </a:solidFill>
              </a:rPr>
              <a:t>Large Impact</a:t>
            </a:r>
            <a:endParaRPr sz="1200" b="1">
              <a:solidFill>
                <a:srgbClr val="FF0000"/>
              </a:solidFill>
            </a:endParaRPr>
          </a:p>
        </p:txBody>
      </p:sp>
      <p:sp>
        <p:nvSpPr>
          <p:cNvPr id="95" name="Google Shape;95;p18"/>
          <p:cNvSpPr txBox="1"/>
          <p:nvPr/>
        </p:nvSpPr>
        <p:spPr>
          <a:xfrm>
            <a:off x="7952838" y="3562975"/>
            <a:ext cx="130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8761D"/>
                </a:solidFill>
              </a:rPr>
              <a:t>No Impact</a:t>
            </a:r>
            <a:endParaRPr sz="1200" b="1">
              <a:solidFill>
                <a:srgbClr val="38761D"/>
              </a:solidFill>
            </a:endParaRPr>
          </a:p>
        </p:txBody>
      </p:sp>
      <p:sp>
        <p:nvSpPr>
          <p:cNvPr id="2" name="Rectangle 1">
            <a:extLst>
              <a:ext uri="{FF2B5EF4-FFF2-40B4-BE49-F238E27FC236}">
                <a16:creationId xmlns:a16="http://schemas.microsoft.com/office/drawing/2014/main" id="{ECC4BC46-E5DB-A04C-BCB1-A6B389ED52AD}"/>
              </a:ext>
            </a:extLst>
          </p:cNvPr>
          <p:cNvSpPr/>
          <p:nvPr/>
        </p:nvSpPr>
        <p:spPr>
          <a:xfrm>
            <a:off x="1141425" y="4477215"/>
            <a:ext cx="5886904" cy="523220"/>
          </a:xfrm>
          <a:prstGeom prst="rect">
            <a:avLst/>
          </a:prstGeom>
        </p:spPr>
        <p:txBody>
          <a:bodyPr wrap="square">
            <a:spAutoFit/>
          </a:bodyPr>
          <a:lstStyle/>
          <a:p>
            <a:pPr algn="ctr"/>
            <a:r>
              <a:rPr lang="en" dirty="0">
                <a:solidFill>
                  <a:srgbClr val="FF0000"/>
                </a:solidFill>
                <a:highlight>
                  <a:srgbClr val="FFFFFF"/>
                </a:highlight>
                <a:latin typeface="Roboto"/>
                <a:ea typeface="Roboto"/>
                <a:cs typeface="Roboto"/>
                <a:sym typeface="Roboto"/>
              </a:rPr>
              <a:t>COVID related circumstances hindering research group productivity</a:t>
            </a:r>
          </a:p>
          <a:p>
            <a:pPr algn="ctr"/>
            <a:r>
              <a:rPr lang="en" dirty="0">
                <a:solidFill>
                  <a:srgbClr val="FF0000"/>
                </a:solidFill>
                <a:highlight>
                  <a:srgbClr val="FFFFFF"/>
                </a:highlight>
                <a:latin typeface="Roboto"/>
                <a:ea typeface="Roboto"/>
                <a:cs typeface="Roboto"/>
                <a:sym typeface="Roboto"/>
              </a:rPr>
              <a:t> </a:t>
            </a:r>
            <a:r>
              <a:rPr lang="en-US" dirty="0">
                <a:solidFill>
                  <a:srgbClr val="FF0000"/>
                </a:solidFill>
                <a:latin typeface="Arial" panose="020B0604020202020204" pitchFamily="34" charset="0"/>
              </a:rPr>
              <a:t>2.51/5 overall 1.78/5 for women and 2.80/5 for men</a:t>
            </a:r>
            <a:endParaRPr lang="en-US"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FF"/>
                </a:highlight>
                <a:latin typeface="Roboto"/>
                <a:ea typeface="Roboto"/>
                <a:cs typeface="Roboto"/>
                <a:sym typeface="Roboto"/>
              </a:rPr>
              <a:t>Are COVID related circumstances hindering your research group productivity (e.g., childcare, family care, etc.)?</a:t>
            </a:r>
            <a:endParaRPr/>
          </a:p>
        </p:txBody>
      </p:sp>
      <p:pic>
        <p:nvPicPr>
          <p:cNvPr id="101" name="Google Shape;101;p19" title="Chart"/>
          <p:cNvPicPr preferRelativeResize="0"/>
          <p:nvPr/>
        </p:nvPicPr>
        <p:blipFill rotWithShape="1">
          <a:blip r:embed="rId3">
            <a:alphaModFix/>
          </a:blip>
          <a:srcRect l="8054" t="16889" b="8012"/>
          <a:stretch/>
        </p:blipFill>
        <p:spPr>
          <a:xfrm>
            <a:off x="457200" y="1745607"/>
            <a:ext cx="4120524" cy="2080869"/>
          </a:xfrm>
          <a:prstGeom prst="rect">
            <a:avLst/>
          </a:prstGeom>
          <a:noFill/>
          <a:ln>
            <a:noFill/>
          </a:ln>
        </p:spPr>
      </p:pic>
      <p:sp>
        <p:nvSpPr>
          <p:cNvPr id="102" name="Google Shape;102;p19"/>
          <p:cNvSpPr txBox="1"/>
          <p:nvPr/>
        </p:nvSpPr>
        <p:spPr>
          <a:xfrm>
            <a:off x="1893925" y="4032625"/>
            <a:ext cx="16050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Tenure Track</a:t>
            </a:r>
            <a:endParaRPr sz="1600" b="1"/>
          </a:p>
        </p:txBody>
      </p:sp>
      <p:pic>
        <p:nvPicPr>
          <p:cNvPr id="103" name="Google Shape;103;p19" title="Chart"/>
          <p:cNvPicPr preferRelativeResize="0"/>
          <p:nvPr/>
        </p:nvPicPr>
        <p:blipFill rotWithShape="1">
          <a:blip r:embed="rId4">
            <a:alphaModFix/>
          </a:blip>
          <a:srcRect l="8054" t="16889" b="8012"/>
          <a:stretch/>
        </p:blipFill>
        <p:spPr>
          <a:xfrm>
            <a:off x="4871027" y="1745607"/>
            <a:ext cx="4120524" cy="2080869"/>
          </a:xfrm>
          <a:prstGeom prst="rect">
            <a:avLst/>
          </a:prstGeom>
          <a:noFill/>
          <a:ln>
            <a:noFill/>
          </a:ln>
        </p:spPr>
      </p:pic>
      <p:sp>
        <p:nvSpPr>
          <p:cNvPr id="104" name="Google Shape;104;p19"/>
          <p:cNvSpPr txBox="1"/>
          <p:nvPr/>
        </p:nvSpPr>
        <p:spPr>
          <a:xfrm>
            <a:off x="6649650" y="4032625"/>
            <a:ext cx="130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Tenured</a:t>
            </a:r>
            <a:endParaRPr sz="1600" b="1"/>
          </a:p>
        </p:txBody>
      </p:sp>
      <p:sp>
        <p:nvSpPr>
          <p:cNvPr id="105" name="Google Shape;105;p19"/>
          <p:cNvSpPr txBox="1"/>
          <p:nvPr/>
        </p:nvSpPr>
        <p:spPr>
          <a:xfrm>
            <a:off x="1141425" y="3562975"/>
            <a:ext cx="130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FF0000"/>
                </a:solidFill>
              </a:rPr>
              <a:t>Large Impact</a:t>
            </a:r>
            <a:endParaRPr sz="1200" b="1">
              <a:solidFill>
                <a:srgbClr val="FF0000"/>
              </a:solidFill>
            </a:endParaRPr>
          </a:p>
        </p:txBody>
      </p:sp>
      <p:sp>
        <p:nvSpPr>
          <p:cNvPr id="106" name="Google Shape;106;p19"/>
          <p:cNvSpPr txBox="1"/>
          <p:nvPr/>
        </p:nvSpPr>
        <p:spPr>
          <a:xfrm>
            <a:off x="3533375" y="3562975"/>
            <a:ext cx="130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8761D"/>
                </a:solidFill>
              </a:rPr>
              <a:t>No Impact</a:t>
            </a:r>
            <a:endParaRPr sz="1200" b="1">
              <a:solidFill>
                <a:srgbClr val="38761D"/>
              </a:solidFill>
            </a:endParaRPr>
          </a:p>
        </p:txBody>
      </p:sp>
      <p:sp>
        <p:nvSpPr>
          <p:cNvPr id="107" name="Google Shape;107;p19"/>
          <p:cNvSpPr txBox="1"/>
          <p:nvPr/>
        </p:nvSpPr>
        <p:spPr>
          <a:xfrm rot="-5400000">
            <a:off x="-523650" y="2296225"/>
            <a:ext cx="193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 of Respondents</a:t>
            </a:r>
            <a:endParaRPr sz="1600" b="1"/>
          </a:p>
        </p:txBody>
      </p:sp>
      <p:sp>
        <p:nvSpPr>
          <p:cNvPr id="108" name="Google Shape;108;p19"/>
          <p:cNvSpPr txBox="1"/>
          <p:nvPr/>
        </p:nvSpPr>
        <p:spPr>
          <a:xfrm rot="-5400000">
            <a:off x="3904325" y="2296225"/>
            <a:ext cx="193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 of Respondents</a:t>
            </a:r>
            <a:endParaRPr sz="1600" b="1"/>
          </a:p>
        </p:txBody>
      </p:sp>
      <p:sp>
        <p:nvSpPr>
          <p:cNvPr id="109" name="Google Shape;109;p19"/>
          <p:cNvSpPr txBox="1"/>
          <p:nvPr/>
        </p:nvSpPr>
        <p:spPr>
          <a:xfrm>
            <a:off x="5493863" y="3562975"/>
            <a:ext cx="130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FF0000"/>
                </a:solidFill>
              </a:rPr>
              <a:t>Large Impact</a:t>
            </a:r>
            <a:endParaRPr sz="1200" b="1">
              <a:solidFill>
                <a:srgbClr val="FF0000"/>
              </a:solidFill>
            </a:endParaRPr>
          </a:p>
        </p:txBody>
      </p:sp>
      <p:sp>
        <p:nvSpPr>
          <p:cNvPr id="110" name="Google Shape;110;p19"/>
          <p:cNvSpPr txBox="1"/>
          <p:nvPr/>
        </p:nvSpPr>
        <p:spPr>
          <a:xfrm>
            <a:off x="7952838" y="3562975"/>
            <a:ext cx="130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8761D"/>
                </a:solidFill>
              </a:rPr>
              <a:t>No Impact</a:t>
            </a:r>
            <a:endParaRPr sz="1200" b="1">
              <a:solidFill>
                <a:srgbClr val="38761D"/>
              </a:solidFill>
            </a:endParaRPr>
          </a:p>
        </p:txBody>
      </p:sp>
      <p:sp>
        <p:nvSpPr>
          <p:cNvPr id="111" name="Google Shape;111;p19"/>
          <p:cNvSpPr txBox="1"/>
          <p:nvPr/>
        </p:nvSpPr>
        <p:spPr>
          <a:xfrm>
            <a:off x="1135433" y="4487032"/>
            <a:ext cx="6764784" cy="60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rgbClr val="FF0000"/>
                </a:solidFill>
              </a:rPr>
              <a:t>All responses from female members were in categories 1 through 3 </a:t>
            </a:r>
            <a:endParaRPr sz="1600" b="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highlight>
                  <a:schemeClr val="lt1"/>
                </a:highlight>
                <a:latin typeface="Roboto"/>
                <a:ea typeface="Roboto"/>
                <a:cs typeface="Roboto"/>
                <a:sym typeface="Roboto"/>
              </a:rPr>
              <a:t>Are COVID related circumstances hindering your research group productivity (e.g., childcare, family care, etc.)?</a:t>
            </a:r>
            <a:endParaRPr/>
          </a:p>
        </p:txBody>
      </p:sp>
      <p:sp>
        <p:nvSpPr>
          <p:cNvPr id="117" name="Google Shape;117;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a:p>
            <a:pPr marL="0" lvl="0" indent="0" algn="l" rtl="0">
              <a:spcBef>
                <a:spcPts val="1600"/>
              </a:spcBef>
              <a:spcAft>
                <a:spcPts val="0"/>
              </a:spcAft>
              <a:buNone/>
            </a:pPr>
            <a:r>
              <a:rPr lang="en" sz="1400"/>
              <a:t>“Childcare is the single biggest COVID-19 related issue impacting my research. You cannot do research while simultaneously caring for young children. Even as child care facilities have opened, they have done so with reduced hours to accommodate COVID-19 protocols, meaning I have less hours each day to do research. …..”</a:t>
            </a:r>
            <a:endParaRPr sz="1400"/>
          </a:p>
          <a:p>
            <a:pPr marL="0" lvl="0" indent="0" algn="l" rtl="0">
              <a:spcBef>
                <a:spcPts val="1600"/>
              </a:spcBef>
              <a:spcAft>
                <a:spcPts val="0"/>
              </a:spcAft>
              <a:buNone/>
            </a:pPr>
            <a:r>
              <a:rPr lang="en" sz="1400"/>
              <a:t>“It would be great if the university consider the situations of female faculties with infants/toddlers who are at home and require full attention. Babysitting is a full time job and the only option that female faculty have during the pandemic and it leaves little to no time for the mothers to do research.”</a:t>
            </a:r>
            <a:endParaRPr sz="1400"/>
          </a:p>
          <a:p>
            <a:pPr marL="0" lvl="0" indent="0" algn="l" rtl="0">
              <a:spcBef>
                <a:spcPts val="1600"/>
              </a:spcBef>
              <a:spcAft>
                <a:spcPts val="1600"/>
              </a:spcAft>
              <a:buNone/>
            </a:pPr>
            <a:r>
              <a:rPr lang="en" sz="1400"/>
              <a:t>“In my opinion, the main issue we are facing is trying to juggle our family responsibilities while keeping the high standards of our very demanding job. For most of us this means working at night when the kids and family are sleeping, working weekends, basically not having a single day off since early March, and still struggle to keep the same productivity as pre-covid.”</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FF"/>
                </a:highlight>
                <a:latin typeface="Roboto"/>
                <a:ea typeface="Roboto"/>
                <a:cs typeface="Roboto"/>
                <a:sym typeface="Roboto"/>
              </a:rPr>
              <a:t>Has your research group experienced cognitive/emotional challenges that have affected productivity? (e.g.,  ability to focus) </a:t>
            </a:r>
            <a:endParaRPr/>
          </a:p>
        </p:txBody>
      </p:sp>
      <p:pic>
        <p:nvPicPr>
          <p:cNvPr id="123" name="Google Shape;123;p21" title="Chart"/>
          <p:cNvPicPr preferRelativeResize="0"/>
          <p:nvPr/>
        </p:nvPicPr>
        <p:blipFill rotWithShape="1">
          <a:blip r:embed="rId3">
            <a:alphaModFix/>
          </a:blip>
          <a:srcRect l="7321" t="15641" b="8428"/>
          <a:stretch/>
        </p:blipFill>
        <p:spPr>
          <a:xfrm>
            <a:off x="440125" y="1899625"/>
            <a:ext cx="4095924" cy="2074899"/>
          </a:xfrm>
          <a:prstGeom prst="rect">
            <a:avLst/>
          </a:prstGeom>
          <a:noFill/>
          <a:ln>
            <a:noFill/>
          </a:ln>
        </p:spPr>
      </p:pic>
      <p:pic>
        <p:nvPicPr>
          <p:cNvPr id="124" name="Google Shape;124;p21" title="Chart"/>
          <p:cNvPicPr preferRelativeResize="0"/>
          <p:nvPr/>
        </p:nvPicPr>
        <p:blipFill rotWithShape="1">
          <a:blip r:embed="rId4">
            <a:alphaModFix/>
          </a:blip>
          <a:srcRect l="6829" t="16420" b="9313"/>
          <a:stretch/>
        </p:blipFill>
        <p:spPr>
          <a:xfrm>
            <a:off x="4850450" y="1899625"/>
            <a:ext cx="4096512" cy="2020325"/>
          </a:xfrm>
          <a:prstGeom prst="rect">
            <a:avLst/>
          </a:prstGeom>
          <a:noFill/>
          <a:ln>
            <a:noFill/>
          </a:ln>
        </p:spPr>
      </p:pic>
      <p:sp>
        <p:nvSpPr>
          <p:cNvPr id="125" name="Google Shape;125;p21"/>
          <p:cNvSpPr txBox="1"/>
          <p:nvPr/>
        </p:nvSpPr>
        <p:spPr>
          <a:xfrm>
            <a:off x="1857975" y="4045950"/>
            <a:ext cx="16050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Tenure Track</a:t>
            </a:r>
            <a:endParaRPr sz="1600" b="1"/>
          </a:p>
        </p:txBody>
      </p:sp>
      <p:sp>
        <p:nvSpPr>
          <p:cNvPr id="126" name="Google Shape;126;p21"/>
          <p:cNvSpPr txBox="1"/>
          <p:nvPr/>
        </p:nvSpPr>
        <p:spPr>
          <a:xfrm>
            <a:off x="6613700" y="4045950"/>
            <a:ext cx="130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Tenured</a:t>
            </a:r>
            <a:endParaRPr sz="1600" b="1"/>
          </a:p>
        </p:txBody>
      </p:sp>
      <p:sp>
        <p:nvSpPr>
          <p:cNvPr id="127" name="Google Shape;127;p21"/>
          <p:cNvSpPr txBox="1"/>
          <p:nvPr/>
        </p:nvSpPr>
        <p:spPr>
          <a:xfrm>
            <a:off x="1105475" y="3737975"/>
            <a:ext cx="130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FF0000"/>
                </a:solidFill>
              </a:rPr>
              <a:t>Large Impact</a:t>
            </a:r>
            <a:endParaRPr sz="1200" b="1">
              <a:solidFill>
                <a:srgbClr val="FF0000"/>
              </a:solidFill>
            </a:endParaRPr>
          </a:p>
        </p:txBody>
      </p:sp>
      <p:sp>
        <p:nvSpPr>
          <p:cNvPr id="128" name="Google Shape;128;p21"/>
          <p:cNvSpPr txBox="1"/>
          <p:nvPr/>
        </p:nvSpPr>
        <p:spPr>
          <a:xfrm>
            <a:off x="3497425" y="3737975"/>
            <a:ext cx="130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8761D"/>
                </a:solidFill>
              </a:rPr>
              <a:t>No Impact</a:t>
            </a:r>
            <a:endParaRPr sz="1200" b="1">
              <a:solidFill>
                <a:srgbClr val="38761D"/>
              </a:solidFill>
            </a:endParaRPr>
          </a:p>
        </p:txBody>
      </p:sp>
      <p:sp>
        <p:nvSpPr>
          <p:cNvPr id="129" name="Google Shape;129;p21"/>
          <p:cNvSpPr txBox="1"/>
          <p:nvPr/>
        </p:nvSpPr>
        <p:spPr>
          <a:xfrm rot="-5400000">
            <a:off x="-559600" y="2513125"/>
            <a:ext cx="193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 of Respondents</a:t>
            </a:r>
            <a:endParaRPr sz="1600" b="1"/>
          </a:p>
        </p:txBody>
      </p:sp>
      <p:sp>
        <p:nvSpPr>
          <p:cNvPr id="130" name="Google Shape;130;p21"/>
          <p:cNvSpPr txBox="1"/>
          <p:nvPr/>
        </p:nvSpPr>
        <p:spPr>
          <a:xfrm rot="-5400000">
            <a:off x="3868375" y="2513125"/>
            <a:ext cx="193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 of Respondents</a:t>
            </a:r>
            <a:endParaRPr sz="1600" b="1"/>
          </a:p>
        </p:txBody>
      </p:sp>
      <p:sp>
        <p:nvSpPr>
          <p:cNvPr id="131" name="Google Shape;131;p21"/>
          <p:cNvSpPr txBox="1"/>
          <p:nvPr/>
        </p:nvSpPr>
        <p:spPr>
          <a:xfrm>
            <a:off x="5457913" y="3737975"/>
            <a:ext cx="130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FF0000"/>
                </a:solidFill>
              </a:rPr>
              <a:t>Large Impact</a:t>
            </a:r>
            <a:endParaRPr sz="1200" b="1">
              <a:solidFill>
                <a:srgbClr val="FF0000"/>
              </a:solidFill>
            </a:endParaRPr>
          </a:p>
        </p:txBody>
      </p:sp>
      <p:sp>
        <p:nvSpPr>
          <p:cNvPr id="132" name="Google Shape;132;p21"/>
          <p:cNvSpPr txBox="1"/>
          <p:nvPr/>
        </p:nvSpPr>
        <p:spPr>
          <a:xfrm>
            <a:off x="7916888" y="3737975"/>
            <a:ext cx="13032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8761D"/>
                </a:solidFill>
              </a:rPr>
              <a:t>No Impact</a:t>
            </a:r>
            <a:endParaRPr sz="1200" b="1">
              <a:solidFill>
                <a:srgbClr val="38761D"/>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1102</Words>
  <Application>Microsoft Macintosh PowerPoint</Application>
  <PresentationFormat>On-screen Show (16:9)</PresentationFormat>
  <Paragraphs>98</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Roboto</vt:lpstr>
      <vt:lpstr>Arial</vt:lpstr>
      <vt:lpstr>Simple Light</vt:lpstr>
      <vt:lpstr>Survey on the COVID-19 impact on research</vt:lpstr>
      <vt:lpstr>Background</vt:lpstr>
      <vt:lpstr>A wide range of faculty responded, with roughly a 30% response rate</vt:lpstr>
      <vt:lpstr>The good news where NJIT is doing great</vt:lpstr>
      <vt:lpstr>Some initial insights on areas of concern </vt:lpstr>
      <vt:lpstr>Are COVID related circumstances hindering your research group productivity (e.g., childcare, family care, etc.)?</vt:lpstr>
      <vt:lpstr>Are COVID related circumstances hindering your research group productivity (e.g., childcare, family care, etc.)?</vt:lpstr>
      <vt:lpstr>Are COVID related circumstances hindering your research group productivity (e.g., childcare, family care, etc.)?</vt:lpstr>
      <vt:lpstr>Has your research group experienced cognitive/emotional challenges that have affected productivity? (e.g.,  ability to focus) </vt:lpstr>
      <vt:lpstr>Has your research group experienced cognitive/emotional challenges that have affected productivity? (e.g.,  ability to focus) </vt:lpstr>
      <vt:lpstr>Is the availability of new students hindering your research group productivity? </vt:lpstr>
      <vt:lpstr>Is the availability of new students hindering your research group productivity?</vt:lpstr>
      <vt:lpstr>Is the pandemic causing budget or financial constraints on your external sponsored research projects?</vt:lpstr>
      <vt:lpstr>Is the pandemic causing budget or financial constraints on your external sponsored research projects?</vt:lpstr>
      <vt:lpstr>Future outlook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on the COVID-19 impact on research</dc:title>
  <cp:lastModifiedBy>Jay Meegoda</cp:lastModifiedBy>
  <cp:revision>5</cp:revision>
  <dcterms:modified xsi:type="dcterms:W3CDTF">2020-11-23T20:06:23Z</dcterms:modified>
</cp:coreProperties>
</file>