
<file path=[Content_Types].xml><?xml version="1.0" encoding="utf-8"?>
<Types xmlns="http://schemas.openxmlformats.org/package/2006/content-types">
  <Override PartName="/ppt/notesSlides/notesSlide2.xml" ContentType="application/vnd.openxmlformats-officedocument.presentationml.notesSl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sldIdLst>
    <p:sldId id="256" r:id="rId2"/>
    <p:sldId id="257" r:id="rId3"/>
    <p:sldId id="260" r:id="rId4"/>
    <p:sldId id="258" r:id="rId5"/>
    <p:sldId id="282" r:id="rId6"/>
    <p:sldId id="273" r:id="rId7"/>
    <p:sldId id="274" r:id="rId8"/>
    <p:sldId id="277" r:id="rId9"/>
    <p:sldId id="261" r:id="rId10"/>
    <p:sldId id="262" r:id="rId11"/>
    <p:sldId id="278" r:id="rId12"/>
    <p:sldId id="267" r:id="rId13"/>
    <p:sldId id="268" r:id="rId14"/>
    <p:sldId id="269" r:id="rId15"/>
    <p:sldId id="270" r:id="rId16"/>
    <p:sldId id="284" r:id="rId17"/>
    <p:sldId id="272" r:id="rId18"/>
    <p:sldId id="275" r:id="rId19"/>
    <p:sldId id="276" r:id="rId20"/>
    <p:sldId id="259" r:id="rId21"/>
    <p:sldId id="280" r:id="rId22"/>
    <p:sldId id="279" r:id="rId23"/>
    <p:sldId id="264" r:id="rId24"/>
    <p:sldId id="265" r:id="rId25"/>
    <p:sldId id="266" r:id="rId26"/>
    <p:sldId id="271"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3" d="100"/>
          <a:sy n="103" d="100"/>
        </p:scale>
        <p:origin x="-5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2.xml"/></Relationships>
</file>

<file path=ppt/charts/_rels/chart10.xml.rels><?xml version="1.0" encoding="UTF-8" standalone="yes"?>
<Relationships xmlns="http://schemas.openxmlformats.org/package/2006/relationships"><Relationship Id="rId1" Type="http://schemas.openxmlformats.org/officeDocument/2006/relationships/oleObject" Target="file:///\\njitdm.campus.njit.edu\root\division10\ires\Alex\Faculty%20Council%20data\Data%20for%20faculty%20council%20V5.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jitdm.campus.njit.edu\root\division10\ires\Alex\Faculty%20Council%20data\Data%20for%20the%20new%20slide-%206yr%20chngd%20major%20vs%204%20yr%20trnsf.xls"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10.xml"/></Relationships>
</file>

<file path=ppt/charts/_rels/chart13.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11.xml"/></Relationships>
</file>

<file path=ppt/charts/_rels/chart14.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12.xml"/></Relationships>
</file>

<file path=ppt/charts/_rels/chart15.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13.xml"/></Relationships>
</file>

<file path=ppt/charts/_rels/chart16.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3.xml"/></Relationships>
</file>

<file path=ppt/charts/_rels/chart3.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4.xml"/></Relationships>
</file>

<file path=ppt/charts/_rels/chart4.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6.xml"/></Relationships>
</file>

<file path=ppt/charts/_rels/chart6.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7.xml"/></Relationships>
</file>

<file path=ppt/charts/_rels/chart7.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8.xml"/></Relationships>
</file>

<file path=ppt/charts/_rels/chart8.xml.rels><?xml version="1.0" encoding="UTF-8" standalone="yes"?>
<Relationships xmlns="http://schemas.openxmlformats.org/package/2006/relationships"><Relationship Id="rId1" Type="http://schemas.openxmlformats.org/officeDocument/2006/relationships/oleObject" Target="file:///\\njitdm.campus.njit.edu\root\division10\ires\Alex\Faculty%20Council%20data\chart%20with%204yr%20and%206yr%20grad%20rates%20-%20other%20school%20comparison.xls"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njitdm.campus.njit.edu\root\division10\ires\Alex\Faculty%20Council%20data\Data%20for%20faculty%20council%20V3%20(2).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'FTFTF Breakdown'!$B$18</c:f>
              <c:strCache>
                <c:ptCount val="1"/>
                <c:pt idx="0">
                  <c:v>All FTFTF </c:v>
                </c:pt>
              </c:strCache>
            </c:strRef>
          </c:tx>
          <c:spPr>
            <a:solidFill>
              <a:schemeClr val="accent2"/>
            </a:solidFill>
          </c:spPr>
          <c:cat>
            <c:numRef>
              <c:f>'FTFTF Breakdown'!$A$19:$A$28</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'FTFTF Breakdown'!$B$19:$B$28</c:f>
              <c:numCache>
                <c:formatCode>General</c:formatCode>
                <c:ptCount val="10"/>
                <c:pt idx="0">
                  <c:v>661</c:v>
                </c:pt>
                <c:pt idx="1">
                  <c:v>698</c:v>
                </c:pt>
                <c:pt idx="2">
                  <c:v>668</c:v>
                </c:pt>
                <c:pt idx="3">
                  <c:v>760</c:v>
                </c:pt>
                <c:pt idx="4">
                  <c:v>798</c:v>
                </c:pt>
                <c:pt idx="5">
                  <c:v>731</c:v>
                </c:pt>
                <c:pt idx="6">
                  <c:v>779</c:v>
                </c:pt>
                <c:pt idx="7">
                  <c:v>926</c:v>
                </c:pt>
                <c:pt idx="8">
                  <c:v>875</c:v>
                </c:pt>
                <c:pt idx="9">
                  <c:v>903</c:v>
                </c:pt>
              </c:numCache>
            </c:numRef>
          </c:val>
        </c:ser>
        <c:dLbls/>
        <c:axId val="73004160"/>
        <c:axId val="73361664"/>
      </c:barChart>
      <c:catAx>
        <c:axId val="73004160"/>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73361664"/>
        <c:crosses val="autoZero"/>
        <c:auto val="1"/>
        <c:lblAlgn val="ctr"/>
        <c:lblOffset val="100"/>
      </c:catAx>
      <c:valAx>
        <c:axId val="73361664"/>
        <c:scaling>
          <c:orientation val="minMax"/>
        </c:scaling>
        <c:axPos val="l"/>
        <c:majorGridlines/>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73004160"/>
        <c:crosses val="autoZero"/>
        <c:crossBetween val="between"/>
      </c:valAx>
    </c:plotArea>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'Native vs Transfer'!$B$4</c:f>
              <c:strCache>
                <c:ptCount val="1"/>
                <c:pt idx="0">
                  <c:v>Regular</c:v>
                </c:pt>
              </c:strCache>
            </c:strRef>
          </c:tx>
          <c:spPr>
            <a:solidFill>
              <a:srgbClr val="00B050"/>
            </a:solidFill>
          </c:spPr>
          <c:cat>
            <c:strRef>
              <c:f>'Native vs Transfer'!$A$5:$A$8</c:f>
              <c:strCache>
                <c:ptCount val="4"/>
                <c:pt idx="0">
                  <c:v>02-04</c:v>
                </c:pt>
                <c:pt idx="1">
                  <c:v>03-05</c:v>
                </c:pt>
                <c:pt idx="2">
                  <c:v>04-06</c:v>
                </c:pt>
                <c:pt idx="3">
                  <c:v>05-07</c:v>
                </c:pt>
              </c:strCache>
            </c:strRef>
          </c:cat>
          <c:val>
            <c:numRef>
              <c:f>'Native vs Transfer'!$B$5:$B$8</c:f>
              <c:numCache>
                <c:formatCode>0%</c:formatCode>
                <c:ptCount val="4"/>
                <c:pt idx="0">
                  <c:v>0.49400000000000011</c:v>
                </c:pt>
                <c:pt idx="1">
                  <c:v>0.4920000000000001</c:v>
                </c:pt>
                <c:pt idx="2">
                  <c:v>0.48100000000000004</c:v>
                </c:pt>
                <c:pt idx="3">
                  <c:v>0.46100000000000002</c:v>
                </c:pt>
              </c:numCache>
            </c:numRef>
          </c:val>
        </c:ser>
        <c:ser>
          <c:idx val="1"/>
          <c:order val="1"/>
          <c:tx>
            <c:strRef>
              <c:f>'Native vs Transfer'!$C$4</c:f>
              <c:strCache>
                <c:ptCount val="1"/>
                <c:pt idx="0">
                  <c:v>Honors</c:v>
                </c:pt>
              </c:strCache>
            </c:strRef>
          </c:tx>
          <c:cat>
            <c:strRef>
              <c:f>'Native vs Transfer'!$A$5:$A$8</c:f>
              <c:strCache>
                <c:ptCount val="4"/>
                <c:pt idx="0">
                  <c:v>02-04</c:v>
                </c:pt>
                <c:pt idx="1">
                  <c:v>03-05</c:v>
                </c:pt>
                <c:pt idx="2">
                  <c:v>04-06</c:v>
                </c:pt>
                <c:pt idx="3">
                  <c:v>05-07</c:v>
                </c:pt>
              </c:strCache>
            </c:strRef>
          </c:cat>
          <c:val>
            <c:numRef>
              <c:f>'Native vs Transfer'!$C$5:$C$8</c:f>
              <c:numCache>
                <c:formatCode>0%</c:formatCode>
                <c:ptCount val="4"/>
                <c:pt idx="0">
                  <c:v>0.83600000000000008</c:v>
                </c:pt>
                <c:pt idx="1">
                  <c:v>0.84600000000000009</c:v>
                </c:pt>
                <c:pt idx="2">
                  <c:v>0.78300000000000003</c:v>
                </c:pt>
                <c:pt idx="3">
                  <c:v>0.81299999999999994</c:v>
                </c:pt>
              </c:numCache>
            </c:numRef>
          </c:val>
        </c:ser>
        <c:ser>
          <c:idx val="2"/>
          <c:order val="2"/>
          <c:tx>
            <c:strRef>
              <c:f>'Native vs Transfer'!$D$4</c:f>
              <c:strCache>
                <c:ptCount val="1"/>
                <c:pt idx="0">
                  <c:v>EOP</c:v>
                </c:pt>
              </c:strCache>
            </c:strRef>
          </c:tx>
          <c:spPr>
            <a:solidFill>
              <a:srgbClr val="FF0000"/>
            </a:solidFill>
          </c:spPr>
          <c:cat>
            <c:strRef>
              <c:f>'Native vs Transfer'!$A$5:$A$8</c:f>
              <c:strCache>
                <c:ptCount val="4"/>
                <c:pt idx="0">
                  <c:v>02-04</c:v>
                </c:pt>
                <c:pt idx="1">
                  <c:v>03-05</c:v>
                </c:pt>
                <c:pt idx="2">
                  <c:v>04-06</c:v>
                </c:pt>
                <c:pt idx="3">
                  <c:v>05-07</c:v>
                </c:pt>
              </c:strCache>
            </c:strRef>
          </c:cat>
          <c:val>
            <c:numRef>
              <c:f>'Native vs Transfer'!$D$5:$D$8</c:f>
              <c:numCache>
                <c:formatCode>0%</c:formatCode>
                <c:ptCount val="4"/>
                <c:pt idx="0">
                  <c:v>0.57500000000000007</c:v>
                </c:pt>
                <c:pt idx="1">
                  <c:v>0.4270000000000001</c:v>
                </c:pt>
                <c:pt idx="2">
                  <c:v>0.47300000000000003</c:v>
                </c:pt>
                <c:pt idx="3">
                  <c:v>0.52</c:v>
                </c:pt>
              </c:numCache>
            </c:numRef>
          </c:val>
        </c:ser>
        <c:ser>
          <c:idx val="3"/>
          <c:order val="3"/>
          <c:tx>
            <c:strRef>
              <c:f>'Native vs Transfer'!$E$4</c:f>
              <c:strCache>
                <c:ptCount val="1"/>
                <c:pt idx="0">
                  <c:v>Transfers</c:v>
                </c:pt>
              </c:strCache>
            </c:strRef>
          </c:tx>
          <c:cat>
            <c:strRef>
              <c:f>'Native vs Transfer'!$A$5:$A$8</c:f>
              <c:strCache>
                <c:ptCount val="4"/>
                <c:pt idx="0">
                  <c:v>02-04</c:v>
                </c:pt>
                <c:pt idx="1">
                  <c:v>03-05</c:v>
                </c:pt>
                <c:pt idx="2">
                  <c:v>04-06</c:v>
                </c:pt>
                <c:pt idx="3">
                  <c:v>05-07</c:v>
                </c:pt>
              </c:strCache>
            </c:strRef>
          </c:cat>
          <c:val>
            <c:numRef>
              <c:f>'Native vs Transfer'!$E$5:$E$8</c:f>
              <c:numCache>
                <c:formatCode>0%</c:formatCode>
                <c:ptCount val="4"/>
                <c:pt idx="0">
                  <c:v>0.58599999999999997</c:v>
                </c:pt>
                <c:pt idx="1">
                  <c:v>0.52800000000000002</c:v>
                </c:pt>
                <c:pt idx="2">
                  <c:v>0.59199999999999997</c:v>
                </c:pt>
                <c:pt idx="3">
                  <c:v>0.59499999999999997</c:v>
                </c:pt>
              </c:numCache>
            </c:numRef>
          </c:val>
        </c:ser>
        <c:dLbls/>
        <c:axId val="48149248"/>
        <c:axId val="48150784"/>
      </c:barChart>
      <c:catAx>
        <c:axId val="48149248"/>
        <c:scaling>
          <c:orientation val="minMax"/>
        </c:scaling>
        <c:axPos val="b"/>
        <c:numFmt formatCode="@" sourceLinked="1"/>
        <c:tickLblPos val="nextTo"/>
        <c:crossAx val="48150784"/>
        <c:crosses val="autoZero"/>
        <c:auto val="1"/>
        <c:lblAlgn val="ctr"/>
        <c:lblOffset val="100"/>
      </c:catAx>
      <c:valAx>
        <c:axId val="48150784"/>
        <c:scaling>
          <c:orientation val="minMax"/>
        </c:scaling>
        <c:axPos val="l"/>
        <c:majorGridlines/>
        <c:numFmt formatCode="0%" sourceLinked="1"/>
        <c:tickLblPos val="nextTo"/>
        <c:crossAx val="48149248"/>
        <c:crosses val="autoZero"/>
        <c:crossBetween val="between"/>
      </c:valAx>
    </c:plotArea>
    <c:legend>
      <c:legendPos val="r"/>
      <c:layout>
        <c:manualLayout>
          <c:xMode val="edge"/>
          <c:yMode val="edge"/>
          <c:x val="0.86961280383430339"/>
          <c:y val="1.0021474588403599E-3"/>
          <c:w val="0.12169154399178367"/>
          <c:h val="0.30708661417322841"/>
        </c:manualLayout>
      </c:layout>
    </c:legend>
    <c:plotVisOnly val="1"/>
    <c:dispBlanksAs val="gap"/>
  </c:chart>
  <c:txPr>
    <a:bodyPr/>
    <a:lstStyle/>
    <a:p>
      <a:pPr>
        <a:defRPr sz="1600">
          <a:latin typeface="Calibri" pitchFamily="34" charset="0"/>
          <a:cs typeface="Calibri" pitchFamily="34"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Sheet1!$D$3</c:f>
              <c:strCache>
                <c:ptCount val="1"/>
                <c:pt idx="0">
                  <c:v>Who Changed</c:v>
                </c:pt>
              </c:strCache>
            </c:strRef>
          </c:tx>
          <c:spPr>
            <a:solidFill>
              <a:srgbClr val="00B050"/>
            </a:solidFill>
          </c:spPr>
          <c:cat>
            <c:numRef>
              <c:f>Sheet1!$A$4:$A$7</c:f>
              <c:numCache>
                <c:formatCode>General</c:formatCode>
                <c:ptCount val="4"/>
                <c:pt idx="0">
                  <c:v>2002</c:v>
                </c:pt>
                <c:pt idx="1">
                  <c:v>2003</c:v>
                </c:pt>
                <c:pt idx="2">
                  <c:v>2004</c:v>
                </c:pt>
                <c:pt idx="3">
                  <c:v>2005</c:v>
                </c:pt>
              </c:numCache>
            </c:numRef>
          </c:cat>
          <c:val>
            <c:numRef>
              <c:f>Sheet1!$D$4:$D$7</c:f>
              <c:numCache>
                <c:formatCode>0%</c:formatCode>
                <c:ptCount val="4"/>
                <c:pt idx="0">
                  <c:v>0.74600000000000011</c:v>
                </c:pt>
                <c:pt idx="1">
                  <c:v>0.63400000000000012</c:v>
                </c:pt>
                <c:pt idx="2">
                  <c:v>0.62800000000000011</c:v>
                </c:pt>
                <c:pt idx="3">
                  <c:v>0.68899999999999995</c:v>
                </c:pt>
              </c:numCache>
            </c:numRef>
          </c:val>
        </c:ser>
        <c:ser>
          <c:idx val="1"/>
          <c:order val="1"/>
          <c:tx>
            <c:strRef>
              <c:f>Sheet1!$E$3</c:f>
              <c:strCache>
                <c:ptCount val="1"/>
                <c:pt idx="0">
                  <c:v>Transfers</c:v>
                </c:pt>
              </c:strCache>
            </c:strRef>
          </c:tx>
          <c:spPr>
            <a:solidFill>
              <a:schemeClr val="tx1"/>
            </a:solidFill>
          </c:spPr>
          <c:cat>
            <c:numRef>
              <c:f>Sheet1!$A$4:$A$7</c:f>
              <c:numCache>
                <c:formatCode>General</c:formatCode>
                <c:ptCount val="4"/>
                <c:pt idx="0">
                  <c:v>2002</c:v>
                </c:pt>
                <c:pt idx="1">
                  <c:v>2003</c:v>
                </c:pt>
                <c:pt idx="2">
                  <c:v>2004</c:v>
                </c:pt>
                <c:pt idx="3">
                  <c:v>2005</c:v>
                </c:pt>
              </c:numCache>
            </c:numRef>
          </c:cat>
          <c:val>
            <c:numRef>
              <c:f>Sheet1!$E$4:$E$7</c:f>
              <c:numCache>
                <c:formatCode>0%</c:formatCode>
                <c:ptCount val="4"/>
                <c:pt idx="0">
                  <c:v>0.58599999999999997</c:v>
                </c:pt>
                <c:pt idx="1">
                  <c:v>0.52800000000000002</c:v>
                </c:pt>
                <c:pt idx="2">
                  <c:v>0.59199999999999997</c:v>
                </c:pt>
                <c:pt idx="3">
                  <c:v>0.59499999999999997</c:v>
                </c:pt>
              </c:numCache>
            </c:numRef>
          </c:val>
        </c:ser>
        <c:dLbls/>
        <c:axId val="48214784"/>
        <c:axId val="48216320"/>
      </c:barChart>
      <c:catAx>
        <c:axId val="48214784"/>
        <c:scaling>
          <c:orientation val="minMax"/>
        </c:scaling>
        <c:axPos val="b"/>
        <c:numFmt formatCode="General" sourceLinked="1"/>
        <c:tickLblPos val="nextTo"/>
        <c:txPr>
          <a:bodyPr/>
          <a:lstStyle/>
          <a:p>
            <a:pPr>
              <a:defRPr sz="1600"/>
            </a:pPr>
            <a:endParaRPr lang="en-US"/>
          </a:p>
        </c:txPr>
        <c:crossAx val="48216320"/>
        <c:crosses val="autoZero"/>
        <c:auto val="1"/>
        <c:lblAlgn val="ctr"/>
        <c:lblOffset val="100"/>
      </c:catAx>
      <c:valAx>
        <c:axId val="48216320"/>
        <c:scaling>
          <c:orientation val="minMax"/>
        </c:scaling>
        <c:axPos val="l"/>
        <c:majorGridlines/>
        <c:numFmt formatCode="0%" sourceLinked="1"/>
        <c:tickLblPos val="nextTo"/>
        <c:txPr>
          <a:bodyPr/>
          <a:lstStyle/>
          <a:p>
            <a:pPr>
              <a:defRPr sz="1600"/>
            </a:pPr>
            <a:endParaRPr lang="en-US"/>
          </a:p>
        </c:txPr>
        <c:crossAx val="48214784"/>
        <c:crosses val="autoZero"/>
        <c:crossBetween val="between"/>
      </c:valAx>
    </c:plotArea>
    <c:legend>
      <c:legendPos val="r"/>
      <c:layout>
        <c:manualLayout>
          <c:xMode val="edge"/>
          <c:yMode val="edge"/>
          <c:x val="0.82275474415255612"/>
          <c:y val="2.1363315162527739E-2"/>
          <c:w val="0.16987062457900723"/>
          <c:h val="0.1624015748031496"/>
        </c:manualLayout>
      </c:layout>
      <c:txPr>
        <a:bodyPr/>
        <a:lstStyle/>
        <a:p>
          <a:pPr>
            <a:defRPr sz="1600">
              <a:latin typeface="Calibri" pitchFamily="34" charset="0"/>
              <a:cs typeface="Calibri" pitchFamily="34" charset="0"/>
            </a:defRPr>
          </a:pPr>
          <a:endParaRPr lang="en-US"/>
        </a:p>
      </c:txPr>
    </c:legend>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9.3072324292796826E-2"/>
          <c:y val="4.0752866418013539E-2"/>
          <c:w val="0.71313441722562465"/>
          <c:h val="0.85973914444904964"/>
        </c:manualLayout>
      </c:layout>
      <c:barChart>
        <c:barDir val="col"/>
        <c:grouping val="clustered"/>
        <c:ser>
          <c:idx val="0"/>
          <c:order val="0"/>
          <c:tx>
            <c:strRef>
              <c:f>'All SAT'!$F$2</c:f>
              <c:strCache>
                <c:ptCount val="1"/>
                <c:pt idx="0">
                  <c:v>All FTFTF SAT Combined 25 </c:v>
                </c:pt>
              </c:strCache>
            </c:strRef>
          </c:tx>
          <c:spPr>
            <a:solidFill>
              <a:srgbClr val="00B050"/>
            </a:solidFill>
          </c:spPr>
          <c:cat>
            <c:numRef>
              <c:f>'All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'All SAT'!$F$3:$F$12</c:f>
              <c:numCache>
                <c:formatCode>#,##0</c:formatCode>
                <c:ptCount val="10"/>
                <c:pt idx="0">
                  <c:v>1070</c:v>
                </c:pt>
                <c:pt idx="1">
                  <c:v>1050</c:v>
                </c:pt>
                <c:pt idx="2">
                  <c:v>1060</c:v>
                </c:pt>
                <c:pt idx="3">
                  <c:v>1030</c:v>
                </c:pt>
                <c:pt idx="4">
                  <c:v>1020</c:v>
                </c:pt>
                <c:pt idx="5">
                  <c:v>1040</c:v>
                </c:pt>
                <c:pt idx="6">
                  <c:v>1045</c:v>
                </c:pt>
                <c:pt idx="7">
                  <c:v>1050</c:v>
                </c:pt>
                <c:pt idx="8">
                  <c:v>1040</c:v>
                </c:pt>
                <c:pt idx="9">
                  <c:v>1040</c:v>
                </c:pt>
              </c:numCache>
            </c:numRef>
          </c:val>
        </c:ser>
        <c:ser>
          <c:idx val="1"/>
          <c:order val="1"/>
          <c:tx>
            <c:strRef>
              <c:f>'All SAT'!$G$2</c:f>
              <c:strCache>
                <c:ptCount val="1"/>
                <c:pt idx="0">
                  <c:v>All FTFTF SAT Combined 75 </c:v>
                </c:pt>
              </c:strCache>
            </c:strRef>
          </c:tx>
          <c:cat>
            <c:numRef>
              <c:f>'All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'All SAT'!$G$3:$G$12</c:f>
              <c:numCache>
                <c:formatCode>#,##0</c:formatCode>
                <c:ptCount val="10"/>
                <c:pt idx="0">
                  <c:v>1240</c:v>
                </c:pt>
                <c:pt idx="1">
                  <c:v>1230</c:v>
                </c:pt>
                <c:pt idx="2">
                  <c:v>1240</c:v>
                </c:pt>
                <c:pt idx="3">
                  <c:v>1210</c:v>
                </c:pt>
                <c:pt idx="4">
                  <c:v>1200</c:v>
                </c:pt>
                <c:pt idx="5">
                  <c:v>1220</c:v>
                </c:pt>
                <c:pt idx="6">
                  <c:v>1225</c:v>
                </c:pt>
                <c:pt idx="7">
                  <c:v>1240</c:v>
                </c:pt>
                <c:pt idx="8">
                  <c:v>1240</c:v>
                </c:pt>
                <c:pt idx="9">
                  <c:v>1230</c:v>
                </c:pt>
              </c:numCache>
            </c:numRef>
          </c:val>
        </c:ser>
        <c:axId val="67804544"/>
        <c:axId val="68016384"/>
      </c:barChart>
      <c:catAx>
        <c:axId val="67804544"/>
        <c:scaling>
          <c:orientation val="minMax"/>
        </c:scaling>
        <c:axPos val="b"/>
        <c:numFmt formatCode="General" sourceLinked="1"/>
        <c:tickLblPos val="nextTo"/>
        <c:txPr>
          <a:bodyPr/>
          <a:lstStyle/>
          <a:p>
            <a:pPr>
              <a:defRPr sz="1600"/>
            </a:pPr>
            <a:endParaRPr lang="en-US"/>
          </a:p>
        </c:txPr>
        <c:crossAx val="68016384"/>
        <c:crosses val="autoZero"/>
        <c:auto val="1"/>
        <c:lblAlgn val="ctr"/>
        <c:lblOffset val="100"/>
      </c:catAx>
      <c:valAx>
        <c:axId val="68016384"/>
        <c:scaling>
          <c:orientation val="minMax"/>
          <c:max val="1600"/>
          <c:min val="400"/>
        </c:scaling>
        <c:axPos val="l"/>
        <c:majorGridlines/>
        <c:numFmt formatCode="#,##0" sourceLinked="1"/>
        <c:tickLblPos val="nextTo"/>
        <c:txPr>
          <a:bodyPr/>
          <a:lstStyle/>
          <a:p>
            <a:pPr>
              <a:defRPr sz="1600"/>
            </a:pPr>
            <a:endParaRPr lang="en-US"/>
          </a:p>
        </c:txPr>
        <c:crossAx val="67804544"/>
        <c:crosses val="autoZero"/>
        <c:crossBetween val="between"/>
      </c:valAx>
    </c:plotArea>
    <c:legend>
      <c:legendPos val="r"/>
      <c:layout>
        <c:manualLayout>
          <c:xMode val="edge"/>
          <c:yMode val="edge"/>
          <c:x val="0.82444833284728303"/>
          <c:y val="5.2446700741354713E-2"/>
          <c:w val="0.16629240789345787"/>
          <c:h val="0.49744577980384097"/>
        </c:manualLayout>
      </c:layout>
      <c:txPr>
        <a:bodyPr/>
        <a:lstStyle/>
        <a:p>
          <a:pPr>
            <a:defRPr sz="1600"/>
          </a:pPr>
          <a:endParaRPr lang="en-US"/>
        </a:p>
      </c:txPr>
    </c:legend>
    <c:plotVisOnly val="1"/>
    <c:dispBlanksAs val="gap"/>
  </c:chart>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6.4485299429314483E-2"/>
          <c:y val="4.6662770669291365E-2"/>
          <c:w val="0.74161465481952404"/>
          <c:h val="0.84465243602362272"/>
        </c:manualLayout>
      </c:layout>
      <c:barChart>
        <c:barDir val="col"/>
        <c:grouping val="clustered"/>
        <c:ser>
          <c:idx val="0"/>
          <c:order val="0"/>
          <c:tx>
            <c:strRef>
              <c:f>'Regular SAT'!$B$2</c:f>
              <c:strCache>
                <c:ptCount val="1"/>
                <c:pt idx="0">
                  <c:v>SAT Math 25</c:v>
                </c:pt>
              </c:strCache>
            </c:strRef>
          </c:tx>
          <c:spPr>
            <a:solidFill>
              <a:srgbClr val="CCFF33"/>
            </a:solidFill>
            <a:ln>
              <a:solidFill>
                <a:schemeClr val="tx1"/>
              </a:solidFill>
            </a:ln>
          </c:spPr>
          <c:cat>
            <c:numRef>
              <c:f>'Regular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'Regular SAT'!$B$3:$B$12</c:f>
              <c:numCache>
                <c:formatCode>General</c:formatCode>
                <c:ptCount val="10"/>
                <c:pt idx="0">
                  <c:v>550</c:v>
                </c:pt>
                <c:pt idx="1">
                  <c:v>560</c:v>
                </c:pt>
                <c:pt idx="2">
                  <c:v>560</c:v>
                </c:pt>
                <c:pt idx="3">
                  <c:v>540</c:v>
                </c:pt>
                <c:pt idx="4">
                  <c:v>540</c:v>
                </c:pt>
                <c:pt idx="5">
                  <c:v>550</c:v>
                </c:pt>
                <c:pt idx="6">
                  <c:v>550</c:v>
                </c:pt>
                <c:pt idx="7">
                  <c:v>550</c:v>
                </c:pt>
                <c:pt idx="8">
                  <c:v>550</c:v>
                </c:pt>
                <c:pt idx="9">
                  <c:v>550</c:v>
                </c:pt>
              </c:numCache>
            </c:numRef>
          </c:val>
        </c:ser>
        <c:ser>
          <c:idx val="1"/>
          <c:order val="1"/>
          <c:tx>
            <c:strRef>
              <c:f>'Regular SAT'!$C$2</c:f>
              <c:strCache>
                <c:ptCount val="1"/>
                <c:pt idx="0">
                  <c:v>SAT Math 75</c:v>
                </c:pt>
              </c:strCache>
            </c:strRef>
          </c:tx>
          <c:spPr>
            <a:solidFill>
              <a:srgbClr val="FF0000"/>
            </a:solidFill>
          </c:spPr>
          <c:cat>
            <c:numRef>
              <c:f>'Regular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'Regular SAT'!$C$3:$C$12</c:f>
              <c:numCache>
                <c:formatCode>General</c:formatCode>
                <c:ptCount val="10"/>
                <c:pt idx="0">
                  <c:v>640</c:v>
                </c:pt>
                <c:pt idx="1">
                  <c:v>640</c:v>
                </c:pt>
                <c:pt idx="2">
                  <c:v>640</c:v>
                </c:pt>
                <c:pt idx="3">
                  <c:v>620</c:v>
                </c:pt>
                <c:pt idx="4">
                  <c:v>620</c:v>
                </c:pt>
                <c:pt idx="5">
                  <c:v>630</c:v>
                </c:pt>
                <c:pt idx="6">
                  <c:v>630</c:v>
                </c:pt>
                <c:pt idx="7">
                  <c:v>640</c:v>
                </c:pt>
                <c:pt idx="8">
                  <c:v>630</c:v>
                </c:pt>
                <c:pt idx="9">
                  <c:v>630</c:v>
                </c:pt>
              </c:numCache>
            </c:numRef>
          </c:val>
        </c:ser>
        <c:ser>
          <c:idx val="2"/>
          <c:order val="2"/>
          <c:tx>
            <c:strRef>
              <c:f>'Regular SAT'!$D$2</c:f>
              <c:strCache>
                <c:ptCount val="1"/>
                <c:pt idx="0">
                  <c:v>SAT Verbal 25</c:v>
                </c:pt>
              </c:strCache>
            </c:strRef>
          </c:tx>
          <c:spPr>
            <a:solidFill>
              <a:schemeClr val="bg1">
                <a:lumMod val="50000"/>
              </a:schemeClr>
            </a:solidFill>
          </c:spPr>
          <c:cat>
            <c:numRef>
              <c:f>'Regular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'Regular SAT'!$D$3:$D$12</c:f>
              <c:numCache>
                <c:formatCode>General</c:formatCode>
                <c:ptCount val="10"/>
                <c:pt idx="0">
                  <c:v>500</c:v>
                </c:pt>
                <c:pt idx="1">
                  <c:v>480</c:v>
                </c:pt>
                <c:pt idx="2">
                  <c:v>490</c:v>
                </c:pt>
                <c:pt idx="3">
                  <c:v>480</c:v>
                </c:pt>
                <c:pt idx="4">
                  <c:v>470</c:v>
                </c:pt>
                <c:pt idx="5">
                  <c:v>480</c:v>
                </c:pt>
                <c:pt idx="6">
                  <c:v>470</c:v>
                </c:pt>
                <c:pt idx="7">
                  <c:v>490</c:v>
                </c:pt>
                <c:pt idx="8">
                  <c:v>480</c:v>
                </c:pt>
                <c:pt idx="9">
                  <c:v>480</c:v>
                </c:pt>
              </c:numCache>
            </c:numRef>
          </c:val>
        </c:ser>
        <c:ser>
          <c:idx val="3"/>
          <c:order val="3"/>
          <c:tx>
            <c:strRef>
              <c:f>'Regular SAT'!$E$2</c:f>
              <c:strCache>
                <c:ptCount val="1"/>
                <c:pt idx="0">
                  <c:v>SAT Verbal 75</c:v>
                </c:pt>
              </c:strCache>
            </c:strRef>
          </c:tx>
          <c:cat>
            <c:numRef>
              <c:f>'Regular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'Regular SAT'!$E$3:$E$12</c:f>
              <c:numCache>
                <c:formatCode>General</c:formatCode>
                <c:ptCount val="10"/>
                <c:pt idx="0">
                  <c:v>580</c:v>
                </c:pt>
                <c:pt idx="1">
                  <c:v>570</c:v>
                </c:pt>
                <c:pt idx="2">
                  <c:v>570</c:v>
                </c:pt>
                <c:pt idx="3">
                  <c:v>560</c:v>
                </c:pt>
                <c:pt idx="4">
                  <c:v>550</c:v>
                </c:pt>
                <c:pt idx="5">
                  <c:v>565</c:v>
                </c:pt>
                <c:pt idx="6">
                  <c:v>560</c:v>
                </c:pt>
                <c:pt idx="7">
                  <c:v>560</c:v>
                </c:pt>
                <c:pt idx="8">
                  <c:v>570</c:v>
                </c:pt>
                <c:pt idx="9">
                  <c:v>560</c:v>
                </c:pt>
              </c:numCache>
            </c:numRef>
          </c:val>
        </c:ser>
        <c:ser>
          <c:idx val="4"/>
          <c:order val="4"/>
          <c:tx>
            <c:strRef>
              <c:f>'Regular SAT'!$F$2</c:f>
              <c:strCache>
                <c:ptCount val="1"/>
                <c:pt idx="0">
                  <c:v>SAT Combined 25</c:v>
                </c:pt>
              </c:strCache>
            </c:strRef>
          </c:tx>
          <c:spPr>
            <a:solidFill>
              <a:srgbClr val="00B050"/>
            </a:solidFill>
          </c:spPr>
          <c:cat>
            <c:numRef>
              <c:f>'Regular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'Regular SAT'!$F$3:$F$12</c:f>
              <c:numCache>
                <c:formatCode>#,##0</c:formatCode>
                <c:ptCount val="10"/>
                <c:pt idx="0">
                  <c:v>1070</c:v>
                </c:pt>
                <c:pt idx="1">
                  <c:v>1060</c:v>
                </c:pt>
                <c:pt idx="2">
                  <c:v>1060</c:v>
                </c:pt>
                <c:pt idx="3">
                  <c:v>1040</c:v>
                </c:pt>
                <c:pt idx="4">
                  <c:v>1030</c:v>
                </c:pt>
                <c:pt idx="5">
                  <c:v>1050</c:v>
                </c:pt>
                <c:pt idx="6">
                  <c:v>1040</c:v>
                </c:pt>
                <c:pt idx="7">
                  <c:v>1050</c:v>
                </c:pt>
                <c:pt idx="8">
                  <c:v>1050</c:v>
                </c:pt>
                <c:pt idx="9">
                  <c:v>1050</c:v>
                </c:pt>
              </c:numCache>
            </c:numRef>
          </c:val>
        </c:ser>
        <c:ser>
          <c:idx val="5"/>
          <c:order val="5"/>
          <c:tx>
            <c:strRef>
              <c:f>'Regular SAT'!$G$2</c:f>
              <c:strCache>
                <c:ptCount val="1"/>
                <c:pt idx="0">
                  <c:v>SAT Combined 75</c:v>
                </c:pt>
              </c:strCache>
            </c:strRef>
          </c:tx>
          <c:cat>
            <c:numRef>
              <c:f>'Regular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'Regular SAT'!$G$3:$G$12</c:f>
              <c:numCache>
                <c:formatCode>#,##0</c:formatCode>
                <c:ptCount val="10"/>
                <c:pt idx="0">
                  <c:v>1200</c:v>
                </c:pt>
                <c:pt idx="1">
                  <c:v>1190</c:v>
                </c:pt>
                <c:pt idx="2">
                  <c:v>1190</c:v>
                </c:pt>
                <c:pt idx="3">
                  <c:v>1170</c:v>
                </c:pt>
                <c:pt idx="4">
                  <c:v>1140</c:v>
                </c:pt>
                <c:pt idx="5">
                  <c:v>1175</c:v>
                </c:pt>
                <c:pt idx="6">
                  <c:v>1170</c:v>
                </c:pt>
                <c:pt idx="7">
                  <c:v>1190</c:v>
                </c:pt>
                <c:pt idx="8">
                  <c:v>1180</c:v>
                </c:pt>
                <c:pt idx="9">
                  <c:v>1170</c:v>
                </c:pt>
              </c:numCache>
            </c:numRef>
          </c:val>
        </c:ser>
        <c:dLbls/>
        <c:axId val="32989952"/>
        <c:axId val="32991488"/>
      </c:barChart>
      <c:catAx>
        <c:axId val="32989952"/>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2991488"/>
        <c:crosses val="autoZero"/>
        <c:auto val="1"/>
        <c:lblAlgn val="ctr"/>
        <c:lblOffset val="100"/>
      </c:catAx>
      <c:valAx>
        <c:axId val="32991488"/>
        <c:scaling>
          <c:orientation val="minMax"/>
          <c:max val="1600"/>
          <c:min val="400"/>
        </c:scaling>
        <c:axPos val="l"/>
        <c:majorGridlines/>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2989952"/>
        <c:crosses val="autoZero"/>
        <c:crossBetween val="between"/>
      </c:valAx>
    </c:plotArea>
    <c:legend>
      <c:legendPos val="r"/>
      <c:layout>
        <c:manualLayout>
          <c:xMode val="edge"/>
          <c:yMode val="edge"/>
          <c:x val="0.82715536131378109"/>
          <c:y val="1.6899401246719195E-2"/>
          <c:w val="0.16061222278407861"/>
          <c:h val="0.63807619750656164"/>
        </c:manualLayout>
      </c:layout>
      <c:txPr>
        <a:bodyPr/>
        <a:lstStyle/>
        <a:p>
          <a:pPr>
            <a:defRPr sz="15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6.90724650797961E-2"/>
          <c:y val="6.0805370482535835E-2"/>
          <c:w val="0.71128129635969473"/>
          <c:h val="0.83571815061578891"/>
        </c:manualLayout>
      </c:layout>
      <c:barChart>
        <c:barDir val="col"/>
        <c:grouping val="clustered"/>
        <c:ser>
          <c:idx val="0"/>
          <c:order val="0"/>
          <c:tx>
            <c:strRef>
              <c:f>'Honors SAT'!$B$2</c:f>
              <c:strCache>
                <c:ptCount val="1"/>
                <c:pt idx="0">
                  <c:v> SAT Math 25</c:v>
                </c:pt>
              </c:strCache>
            </c:strRef>
          </c:tx>
          <c:spPr>
            <a:solidFill>
              <a:srgbClr val="FFFF00"/>
            </a:solidFill>
            <a:ln>
              <a:solidFill>
                <a:schemeClr val="tx1"/>
              </a:solidFill>
            </a:ln>
          </c:spPr>
          <c:cat>
            <c:numRef>
              <c:f>'Honors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'Honors SAT'!$B$3:$B$12</c:f>
              <c:numCache>
                <c:formatCode>General</c:formatCode>
                <c:ptCount val="10"/>
                <c:pt idx="0">
                  <c:v>640</c:v>
                </c:pt>
                <c:pt idx="1">
                  <c:v>660</c:v>
                </c:pt>
                <c:pt idx="2">
                  <c:v>650</c:v>
                </c:pt>
                <c:pt idx="3">
                  <c:v>650</c:v>
                </c:pt>
                <c:pt idx="4">
                  <c:v>640</c:v>
                </c:pt>
                <c:pt idx="5">
                  <c:v>660</c:v>
                </c:pt>
                <c:pt idx="6">
                  <c:v>650</c:v>
                </c:pt>
                <c:pt idx="7">
                  <c:v>670</c:v>
                </c:pt>
                <c:pt idx="8">
                  <c:v>660</c:v>
                </c:pt>
                <c:pt idx="9">
                  <c:v>670</c:v>
                </c:pt>
              </c:numCache>
            </c:numRef>
          </c:val>
        </c:ser>
        <c:ser>
          <c:idx val="1"/>
          <c:order val="1"/>
          <c:tx>
            <c:strRef>
              <c:f>'Honors SAT'!$C$2</c:f>
              <c:strCache>
                <c:ptCount val="1"/>
                <c:pt idx="0">
                  <c:v> SAT Math 75</c:v>
                </c:pt>
              </c:strCache>
            </c:strRef>
          </c:tx>
          <c:spPr>
            <a:solidFill>
              <a:srgbClr val="FF0000"/>
            </a:solidFill>
          </c:spPr>
          <c:cat>
            <c:numRef>
              <c:f>'Honors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'Honors SAT'!$C$3:$C$12</c:f>
              <c:numCache>
                <c:formatCode>General</c:formatCode>
                <c:ptCount val="10"/>
                <c:pt idx="0">
                  <c:v>710</c:v>
                </c:pt>
                <c:pt idx="1">
                  <c:v>720</c:v>
                </c:pt>
                <c:pt idx="2">
                  <c:v>710</c:v>
                </c:pt>
                <c:pt idx="3">
                  <c:v>720</c:v>
                </c:pt>
                <c:pt idx="4">
                  <c:v>720</c:v>
                </c:pt>
                <c:pt idx="5">
                  <c:v>720</c:v>
                </c:pt>
                <c:pt idx="6">
                  <c:v>720</c:v>
                </c:pt>
                <c:pt idx="7">
                  <c:v>720</c:v>
                </c:pt>
                <c:pt idx="8">
                  <c:v>730</c:v>
                </c:pt>
                <c:pt idx="9">
                  <c:v>740</c:v>
                </c:pt>
              </c:numCache>
            </c:numRef>
          </c:val>
        </c:ser>
        <c:ser>
          <c:idx val="2"/>
          <c:order val="2"/>
          <c:tx>
            <c:strRef>
              <c:f>'Honors SAT'!$D$2</c:f>
              <c:strCache>
                <c:ptCount val="1"/>
                <c:pt idx="0">
                  <c:v> SAT V 25</c:v>
                </c:pt>
              </c:strCache>
            </c:strRef>
          </c:tx>
          <c:spPr>
            <a:solidFill>
              <a:schemeClr val="bg1">
                <a:lumMod val="50000"/>
              </a:schemeClr>
            </a:solidFill>
          </c:spPr>
          <c:cat>
            <c:numRef>
              <c:f>'Honors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'Honors SAT'!$D$3:$D$12</c:f>
              <c:numCache>
                <c:formatCode>General</c:formatCode>
                <c:ptCount val="10"/>
                <c:pt idx="0">
                  <c:v>560</c:v>
                </c:pt>
                <c:pt idx="1">
                  <c:v>580</c:v>
                </c:pt>
                <c:pt idx="2">
                  <c:v>600</c:v>
                </c:pt>
                <c:pt idx="3">
                  <c:v>585</c:v>
                </c:pt>
                <c:pt idx="4">
                  <c:v>570</c:v>
                </c:pt>
                <c:pt idx="5">
                  <c:v>570</c:v>
                </c:pt>
                <c:pt idx="6">
                  <c:v>580</c:v>
                </c:pt>
                <c:pt idx="7">
                  <c:v>590</c:v>
                </c:pt>
                <c:pt idx="8">
                  <c:v>590</c:v>
                </c:pt>
                <c:pt idx="9">
                  <c:v>590</c:v>
                </c:pt>
              </c:numCache>
            </c:numRef>
          </c:val>
        </c:ser>
        <c:ser>
          <c:idx val="3"/>
          <c:order val="3"/>
          <c:tx>
            <c:strRef>
              <c:f>'Honors SAT'!$E$2</c:f>
              <c:strCache>
                <c:ptCount val="1"/>
                <c:pt idx="0">
                  <c:v> SAT V 75</c:v>
                </c:pt>
              </c:strCache>
            </c:strRef>
          </c:tx>
          <c:cat>
            <c:numRef>
              <c:f>'Honors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'Honors SAT'!$E$3:$E$12</c:f>
              <c:numCache>
                <c:formatCode>General</c:formatCode>
                <c:ptCount val="10"/>
                <c:pt idx="0">
                  <c:v>645</c:v>
                </c:pt>
                <c:pt idx="1">
                  <c:v>660</c:v>
                </c:pt>
                <c:pt idx="2">
                  <c:v>660</c:v>
                </c:pt>
                <c:pt idx="3">
                  <c:v>650</c:v>
                </c:pt>
                <c:pt idx="4">
                  <c:v>670</c:v>
                </c:pt>
                <c:pt idx="5">
                  <c:v>665</c:v>
                </c:pt>
                <c:pt idx="6">
                  <c:v>660</c:v>
                </c:pt>
                <c:pt idx="7">
                  <c:v>660</c:v>
                </c:pt>
                <c:pt idx="8">
                  <c:v>675</c:v>
                </c:pt>
                <c:pt idx="9">
                  <c:v>670</c:v>
                </c:pt>
              </c:numCache>
            </c:numRef>
          </c:val>
        </c:ser>
        <c:ser>
          <c:idx val="4"/>
          <c:order val="4"/>
          <c:tx>
            <c:strRef>
              <c:f>'Honors SAT'!$F$2</c:f>
              <c:strCache>
                <c:ptCount val="1"/>
                <c:pt idx="0">
                  <c:v> SAT Comb 25</c:v>
                </c:pt>
              </c:strCache>
            </c:strRef>
          </c:tx>
          <c:spPr>
            <a:solidFill>
              <a:srgbClr val="00B050"/>
            </a:solidFill>
          </c:spPr>
          <c:cat>
            <c:numRef>
              <c:f>'Honors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'Honors SAT'!$F$3:$F$12</c:f>
              <c:numCache>
                <c:formatCode>#,##0</c:formatCode>
                <c:ptCount val="10"/>
                <c:pt idx="0">
                  <c:v>1230</c:v>
                </c:pt>
                <c:pt idx="1">
                  <c:v>1260</c:v>
                </c:pt>
                <c:pt idx="2">
                  <c:v>1260</c:v>
                </c:pt>
                <c:pt idx="3">
                  <c:v>1250</c:v>
                </c:pt>
                <c:pt idx="4">
                  <c:v>1230</c:v>
                </c:pt>
                <c:pt idx="5">
                  <c:v>1250</c:v>
                </c:pt>
                <c:pt idx="6">
                  <c:v>1260</c:v>
                </c:pt>
                <c:pt idx="7">
                  <c:v>1270</c:v>
                </c:pt>
                <c:pt idx="8">
                  <c:v>1270</c:v>
                </c:pt>
                <c:pt idx="9">
                  <c:v>1270</c:v>
                </c:pt>
              </c:numCache>
            </c:numRef>
          </c:val>
        </c:ser>
        <c:ser>
          <c:idx val="5"/>
          <c:order val="5"/>
          <c:tx>
            <c:strRef>
              <c:f>'Honors SAT'!$G$2</c:f>
              <c:strCache>
                <c:ptCount val="1"/>
                <c:pt idx="0">
                  <c:v> SAT Comb 75</c:v>
                </c:pt>
              </c:strCache>
            </c:strRef>
          </c:tx>
          <c:cat>
            <c:numRef>
              <c:f>'Honors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'Honors SAT'!$G$3:$G$12</c:f>
              <c:numCache>
                <c:formatCode>#,##0</c:formatCode>
                <c:ptCount val="10"/>
                <c:pt idx="0">
                  <c:v>1330</c:v>
                </c:pt>
                <c:pt idx="1">
                  <c:v>1355</c:v>
                </c:pt>
                <c:pt idx="2">
                  <c:v>1350</c:v>
                </c:pt>
                <c:pt idx="3">
                  <c:v>1350</c:v>
                </c:pt>
                <c:pt idx="4">
                  <c:v>1360</c:v>
                </c:pt>
                <c:pt idx="5">
                  <c:v>1370</c:v>
                </c:pt>
                <c:pt idx="6">
                  <c:v>1350</c:v>
                </c:pt>
                <c:pt idx="7">
                  <c:v>1360</c:v>
                </c:pt>
                <c:pt idx="8">
                  <c:v>1390</c:v>
                </c:pt>
                <c:pt idx="9">
                  <c:v>1390</c:v>
                </c:pt>
              </c:numCache>
            </c:numRef>
          </c:val>
        </c:ser>
        <c:dLbls/>
        <c:axId val="37081472"/>
        <c:axId val="37083008"/>
      </c:barChart>
      <c:catAx>
        <c:axId val="37081472"/>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7083008"/>
        <c:crosses val="autoZero"/>
        <c:auto val="1"/>
        <c:lblAlgn val="ctr"/>
        <c:lblOffset val="100"/>
      </c:catAx>
      <c:valAx>
        <c:axId val="37083008"/>
        <c:scaling>
          <c:orientation val="minMax"/>
          <c:max val="1600"/>
          <c:min val="400"/>
        </c:scaling>
        <c:axPos val="l"/>
        <c:majorGridlines/>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7081472"/>
        <c:crosses val="autoZero"/>
        <c:crossBetween val="between"/>
      </c:valAx>
    </c:plotArea>
    <c:legend>
      <c:legendPos val="r"/>
      <c:layout>
        <c:manualLayout>
          <c:xMode val="edge"/>
          <c:yMode val="edge"/>
          <c:x val="0.79835204838525586"/>
          <c:y val="2.3962150152023073E-2"/>
          <c:w val="0.18949811708319089"/>
          <c:h val="0.56097193620028296"/>
        </c:manualLayout>
      </c:layout>
      <c:txPr>
        <a:bodyPr/>
        <a:lstStyle/>
        <a:p>
          <a:pPr>
            <a:defRPr sz="16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6.90724650797961E-2"/>
          <c:y val="6.2287770669291358E-2"/>
          <c:w val="0.70979286372987194"/>
          <c:h val="0.83423576935695509"/>
        </c:manualLayout>
      </c:layout>
      <c:barChart>
        <c:barDir val="col"/>
        <c:grouping val="clustered"/>
        <c:ser>
          <c:idx val="0"/>
          <c:order val="0"/>
          <c:tx>
            <c:strRef>
              <c:f>'EOP SAT'!$B$2</c:f>
              <c:strCache>
                <c:ptCount val="1"/>
                <c:pt idx="0">
                  <c:v> SAT Math 25</c:v>
                </c:pt>
              </c:strCache>
            </c:strRef>
          </c:tx>
          <c:spPr>
            <a:solidFill>
              <a:srgbClr val="FFFF00"/>
            </a:solidFill>
            <a:ln>
              <a:solidFill>
                <a:schemeClr val="tx1"/>
              </a:solidFill>
            </a:ln>
          </c:spPr>
          <c:cat>
            <c:numRef>
              <c:f>'EOP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'EOP SAT'!$B$3:$B$12</c:f>
              <c:numCache>
                <c:formatCode>General</c:formatCode>
                <c:ptCount val="10"/>
                <c:pt idx="0">
                  <c:v>520</c:v>
                </c:pt>
                <c:pt idx="1">
                  <c:v>520</c:v>
                </c:pt>
                <c:pt idx="2">
                  <c:v>510</c:v>
                </c:pt>
                <c:pt idx="3">
                  <c:v>500</c:v>
                </c:pt>
                <c:pt idx="4">
                  <c:v>490</c:v>
                </c:pt>
                <c:pt idx="5">
                  <c:v>500</c:v>
                </c:pt>
                <c:pt idx="6">
                  <c:v>525</c:v>
                </c:pt>
                <c:pt idx="7">
                  <c:v>490</c:v>
                </c:pt>
                <c:pt idx="8">
                  <c:v>490</c:v>
                </c:pt>
                <c:pt idx="9">
                  <c:v>510</c:v>
                </c:pt>
              </c:numCache>
            </c:numRef>
          </c:val>
        </c:ser>
        <c:ser>
          <c:idx val="1"/>
          <c:order val="1"/>
          <c:tx>
            <c:strRef>
              <c:f>'EOP SAT'!$C$2</c:f>
              <c:strCache>
                <c:ptCount val="1"/>
                <c:pt idx="0">
                  <c:v> SAT Math 75</c:v>
                </c:pt>
              </c:strCache>
            </c:strRef>
          </c:tx>
          <c:spPr>
            <a:solidFill>
              <a:srgbClr val="FF0000"/>
            </a:solidFill>
          </c:spPr>
          <c:cat>
            <c:numRef>
              <c:f>'EOP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'EOP SAT'!$C$3:$C$12</c:f>
              <c:numCache>
                <c:formatCode>General</c:formatCode>
                <c:ptCount val="10"/>
                <c:pt idx="0">
                  <c:v>610</c:v>
                </c:pt>
                <c:pt idx="1">
                  <c:v>580</c:v>
                </c:pt>
                <c:pt idx="2">
                  <c:v>590</c:v>
                </c:pt>
                <c:pt idx="3">
                  <c:v>570</c:v>
                </c:pt>
                <c:pt idx="4">
                  <c:v>580</c:v>
                </c:pt>
                <c:pt idx="5">
                  <c:v>590</c:v>
                </c:pt>
                <c:pt idx="6">
                  <c:v>610</c:v>
                </c:pt>
                <c:pt idx="7">
                  <c:v>590</c:v>
                </c:pt>
                <c:pt idx="8">
                  <c:v>560</c:v>
                </c:pt>
                <c:pt idx="9">
                  <c:v>580</c:v>
                </c:pt>
              </c:numCache>
            </c:numRef>
          </c:val>
        </c:ser>
        <c:ser>
          <c:idx val="2"/>
          <c:order val="2"/>
          <c:tx>
            <c:strRef>
              <c:f>'EOP SAT'!$D$2</c:f>
              <c:strCache>
                <c:ptCount val="1"/>
                <c:pt idx="0">
                  <c:v> SAT V 25</c:v>
                </c:pt>
              </c:strCache>
            </c:strRef>
          </c:tx>
          <c:spPr>
            <a:solidFill>
              <a:schemeClr val="bg1">
                <a:lumMod val="50000"/>
              </a:schemeClr>
            </a:solidFill>
          </c:spPr>
          <c:cat>
            <c:numRef>
              <c:f>'EOP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'EOP SAT'!$D$3:$D$12</c:f>
              <c:numCache>
                <c:formatCode>General</c:formatCode>
                <c:ptCount val="10"/>
                <c:pt idx="0">
                  <c:v>455</c:v>
                </c:pt>
                <c:pt idx="1">
                  <c:v>450</c:v>
                </c:pt>
                <c:pt idx="2">
                  <c:v>450</c:v>
                </c:pt>
                <c:pt idx="3">
                  <c:v>430</c:v>
                </c:pt>
                <c:pt idx="4">
                  <c:v>430</c:v>
                </c:pt>
                <c:pt idx="5">
                  <c:v>440</c:v>
                </c:pt>
                <c:pt idx="6">
                  <c:v>460</c:v>
                </c:pt>
                <c:pt idx="7">
                  <c:v>430</c:v>
                </c:pt>
                <c:pt idx="8">
                  <c:v>430</c:v>
                </c:pt>
                <c:pt idx="9">
                  <c:v>440</c:v>
                </c:pt>
              </c:numCache>
            </c:numRef>
          </c:val>
        </c:ser>
        <c:ser>
          <c:idx val="3"/>
          <c:order val="3"/>
          <c:tx>
            <c:strRef>
              <c:f>'EOP SAT'!$E$2</c:f>
              <c:strCache>
                <c:ptCount val="1"/>
                <c:pt idx="0">
                  <c:v> SAT V 75</c:v>
                </c:pt>
              </c:strCache>
            </c:strRef>
          </c:tx>
          <c:cat>
            <c:numRef>
              <c:f>'EOP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'EOP SAT'!$E$3:$E$12</c:f>
              <c:numCache>
                <c:formatCode>General</c:formatCode>
                <c:ptCount val="10"/>
                <c:pt idx="0">
                  <c:v>540</c:v>
                </c:pt>
                <c:pt idx="1">
                  <c:v>510</c:v>
                </c:pt>
                <c:pt idx="2">
                  <c:v>530</c:v>
                </c:pt>
                <c:pt idx="3">
                  <c:v>500</c:v>
                </c:pt>
                <c:pt idx="4">
                  <c:v>510</c:v>
                </c:pt>
                <c:pt idx="5">
                  <c:v>530</c:v>
                </c:pt>
                <c:pt idx="6">
                  <c:v>540</c:v>
                </c:pt>
                <c:pt idx="7">
                  <c:v>505</c:v>
                </c:pt>
                <c:pt idx="8">
                  <c:v>500</c:v>
                </c:pt>
                <c:pt idx="9">
                  <c:v>510</c:v>
                </c:pt>
              </c:numCache>
            </c:numRef>
          </c:val>
        </c:ser>
        <c:ser>
          <c:idx val="4"/>
          <c:order val="4"/>
          <c:tx>
            <c:strRef>
              <c:f>'EOP SAT'!$F$2</c:f>
              <c:strCache>
                <c:ptCount val="1"/>
                <c:pt idx="0">
                  <c:v> SAT Comb 25</c:v>
                </c:pt>
              </c:strCache>
            </c:strRef>
          </c:tx>
          <c:spPr>
            <a:solidFill>
              <a:srgbClr val="00B050"/>
            </a:solidFill>
          </c:spPr>
          <c:cat>
            <c:numRef>
              <c:f>'EOP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'EOP SAT'!$F$3:$F$12</c:f>
              <c:numCache>
                <c:formatCode>#,##0</c:formatCode>
                <c:ptCount val="10"/>
                <c:pt idx="0">
                  <c:v>985</c:v>
                </c:pt>
                <c:pt idx="1">
                  <c:v>960</c:v>
                </c:pt>
                <c:pt idx="2">
                  <c:v>950</c:v>
                </c:pt>
                <c:pt idx="3">
                  <c:v>930</c:v>
                </c:pt>
                <c:pt idx="4">
                  <c:v>940</c:v>
                </c:pt>
                <c:pt idx="5">
                  <c:v>950</c:v>
                </c:pt>
                <c:pt idx="6">
                  <c:v>1010</c:v>
                </c:pt>
                <c:pt idx="7">
                  <c:v>940</c:v>
                </c:pt>
                <c:pt idx="8">
                  <c:v>940</c:v>
                </c:pt>
                <c:pt idx="9">
                  <c:v>960</c:v>
                </c:pt>
              </c:numCache>
            </c:numRef>
          </c:val>
        </c:ser>
        <c:ser>
          <c:idx val="5"/>
          <c:order val="5"/>
          <c:tx>
            <c:strRef>
              <c:f>'EOP SAT'!$G$2</c:f>
              <c:strCache>
                <c:ptCount val="1"/>
                <c:pt idx="0">
                  <c:v> SAT Comb 75</c:v>
                </c:pt>
              </c:strCache>
            </c:strRef>
          </c:tx>
          <c:cat>
            <c:numRef>
              <c:f>'EOP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'EOP SAT'!$G$3:$G$12</c:f>
              <c:numCache>
                <c:formatCode>#,##0</c:formatCode>
                <c:ptCount val="10"/>
                <c:pt idx="0">
                  <c:v>1130</c:v>
                </c:pt>
                <c:pt idx="1">
                  <c:v>1090</c:v>
                </c:pt>
                <c:pt idx="2">
                  <c:v>1110</c:v>
                </c:pt>
                <c:pt idx="3">
                  <c:v>1050</c:v>
                </c:pt>
                <c:pt idx="4">
                  <c:v>1070</c:v>
                </c:pt>
                <c:pt idx="5">
                  <c:v>1090</c:v>
                </c:pt>
                <c:pt idx="6">
                  <c:v>1110</c:v>
                </c:pt>
                <c:pt idx="7">
                  <c:v>1075</c:v>
                </c:pt>
                <c:pt idx="8">
                  <c:v>1030</c:v>
                </c:pt>
                <c:pt idx="9">
                  <c:v>1080</c:v>
                </c:pt>
              </c:numCache>
            </c:numRef>
          </c:val>
        </c:ser>
        <c:dLbls/>
        <c:axId val="38158336"/>
        <c:axId val="38159872"/>
      </c:barChart>
      <c:catAx>
        <c:axId val="38158336"/>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8159872"/>
        <c:crosses val="autoZero"/>
        <c:auto val="1"/>
        <c:lblAlgn val="ctr"/>
        <c:lblOffset val="100"/>
      </c:catAx>
      <c:valAx>
        <c:axId val="38159872"/>
        <c:scaling>
          <c:orientation val="minMax"/>
          <c:max val="1600"/>
          <c:min val="400"/>
        </c:scaling>
        <c:axPos val="l"/>
        <c:majorGridlines/>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8158336"/>
        <c:crosses val="autoZero"/>
        <c:crossBetween val="between"/>
      </c:valAx>
    </c:plotArea>
    <c:legend>
      <c:legendPos val="r"/>
      <c:layout>
        <c:manualLayout>
          <c:xMode val="edge"/>
          <c:yMode val="edge"/>
          <c:x val="0.80903230001655169"/>
          <c:y val="2.3962150152023073E-2"/>
          <c:w val="0.17881795181007787"/>
          <c:h val="0.72679728510498709"/>
        </c:manualLayout>
      </c:layout>
      <c:txPr>
        <a:bodyPr/>
        <a:lstStyle/>
        <a:p>
          <a:pPr>
            <a:defRPr sz="16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'4YR Grad'!$B$3</c:f>
              <c:strCache>
                <c:ptCount val="1"/>
                <c:pt idx="0">
                  <c:v>Regular</c:v>
                </c:pt>
              </c:strCache>
            </c:strRef>
          </c:tx>
          <c:spPr>
            <a:solidFill>
              <a:srgbClr val="00B050"/>
            </a:solidFill>
          </c:spPr>
          <c:cat>
            <c:numRef>
              <c:f>'4YR Grad'!$A$4:$A$9</c:f>
              <c:numCache>
                <c:formatCode>General</c:formatCode>
                <c:ptCount val="6"/>
                <c:pt idx="0">
                  <c:v>2002</c:v>
                </c:pt>
                <c:pt idx="1">
                  <c:v>2003</c:v>
                </c:pt>
                <c:pt idx="2">
                  <c:v>2004</c:v>
                </c:pt>
                <c:pt idx="3">
                  <c:v>2005</c:v>
                </c:pt>
                <c:pt idx="4">
                  <c:v>2006</c:v>
                </c:pt>
                <c:pt idx="5">
                  <c:v>2007</c:v>
                </c:pt>
              </c:numCache>
            </c:numRef>
          </c:cat>
          <c:val>
            <c:numRef>
              <c:f>'4YR Grad'!$B$4:$B$9</c:f>
              <c:numCache>
                <c:formatCode>0%</c:formatCode>
                <c:ptCount val="6"/>
                <c:pt idx="0">
                  <c:v>9.0000000000000011E-2</c:v>
                </c:pt>
                <c:pt idx="1">
                  <c:v>0.11899999999999998</c:v>
                </c:pt>
                <c:pt idx="2">
                  <c:v>0.13900000000000001</c:v>
                </c:pt>
                <c:pt idx="3">
                  <c:v>0.10500000000000001</c:v>
                </c:pt>
                <c:pt idx="4">
                  <c:v>0.129</c:v>
                </c:pt>
                <c:pt idx="5">
                  <c:v>0.16500000000000001</c:v>
                </c:pt>
              </c:numCache>
            </c:numRef>
          </c:val>
        </c:ser>
        <c:ser>
          <c:idx val="1"/>
          <c:order val="1"/>
          <c:tx>
            <c:strRef>
              <c:f>'4YR Grad'!$C$3</c:f>
              <c:strCache>
                <c:ptCount val="1"/>
                <c:pt idx="0">
                  <c:v>Honors</c:v>
                </c:pt>
              </c:strCache>
            </c:strRef>
          </c:tx>
          <c:cat>
            <c:numRef>
              <c:f>'4YR Grad'!$A$4:$A$9</c:f>
              <c:numCache>
                <c:formatCode>General</c:formatCode>
                <c:ptCount val="6"/>
                <c:pt idx="0">
                  <c:v>2002</c:v>
                </c:pt>
                <c:pt idx="1">
                  <c:v>2003</c:v>
                </c:pt>
                <c:pt idx="2">
                  <c:v>2004</c:v>
                </c:pt>
                <c:pt idx="3">
                  <c:v>2005</c:v>
                </c:pt>
                <c:pt idx="4">
                  <c:v>2006</c:v>
                </c:pt>
                <c:pt idx="5">
                  <c:v>2007</c:v>
                </c:pt>
              </c:numCache>
            </c:numRef>
          </c:cat>
          <c:val>
            <c:numRef>
              <c:f>'4YR Grad'!$C$4:$C$9</c:f>
              <c:numCache>
                <c:formatCode>0%</c:formatCode>
                <c:ptCount val="6"/>
                <c:pt idx="0">
                  <c:v>0.50800000000000001</c:v>
                </c:pt>
                <c:pt idx="1">
                  <c:v>0.504</c:v>
                </c:pt>
                <c:pt idx="2">
                  <c:v>0.4270000000000001</c:v>
                </c:pt>
                <c:pt idx="3">
                  <c:v>0.44</c:v>
                </c:pt>
                <c:pt idx="4">
                  <c:v>0.53200000000000003</c:v>
                </c:pt>
                <c:pt idx="5">
                  <c:v>0.58399999999999996</c:v>
                </c:pt>
              </c:numCache>
            </c:numRef>
          </c:val>
        </c:ser>
        <c:ser>
          <c:idx val="2"/>
          <c:order val="2"/>
          <c:tx>
            <c:strRef>
              <c:f>'4YR Grad'!$D$3</c:f>
              <c:strCache>
                <c:ptCount val="1"/>
                <c:pt idx="0">
                  <c:v>EOP</c:v>
                </c:pt>
              </c:strCache>
            </c:strRef>
          </c:tx>
          <c:spPr>
            <a:solidFill>
              <a:srgbClr val="FF0000"/>
            </a:solidFill>
          </c:spPr>
          <c:cat>
            <c:numRef>
              <c:f>'4YR Grad'!$A$4:$A$9</c:f>
              <c:numCache>
                <c:formatCode>General</c:formatCode>
                <c:ptCount val="6"/>
                <c:pt idx="0">
                  <c:v>2002</c:v>
                </c:pt>
                <c:pt idx="1">
                  <c:v>2003</c:v>
                </c:pt>
                <c:pt idx="2">
                  <c:v>2004</c:v>
                </c:pt>
                <c:pt idx="3">
                  <c:v>2005</c:v>
                </c:pt>
                <c:pt idx="4">
                  <c:v>2006</c:v>
                </c:pt>
                <c:pt idx="5">
                  <c:v>2007</c:v>
                </c:pt>
              </c:numCache>
            </c:numRef>
          </c:cat>
          <c:val>
            <c:numRef>
              <c:f>'4YR Grad'!$D$4:$D$9</c:f>
              <c:numCache>
                <c:formatCode>0%</c:formatCode>
                <c:ptCount val="6"/>
                <c:pt idx="0">
                  <c:v>0.115</c:v>
                </c:pt>
                <c:pt idx="1">
                  <c:v>2.1000000000000005E-2</c:v>
                </c:pt>
                <c:pt idx="2">
                  <c:v>8.9000000000000037E-2</c:v>
                </c:pt>
                <c:pt idx="3">
                  <c:v>0.128</c:v>
                </c:pt>
                <c:pt idx="4">
                  <c:v>8.6000000000000021E-2</c:v>
                </c:pt>
                <c:pt idx="5">
                  <c:v>0.112</c:v>
                </c:pt>
              </c:numCache>
            </c:numRef>
          </c:val>
        </c:ser>
        <c:ser>
          <c:idx val="3"/>
          <c:order val="3"/>
          <c:tx>
            <c:strRef>
              <c:f>'4YR Grad'!$E$3</c:f>
              <c:strCache>
                <c:ptCount val="1"/>
                <c:pt idx="0">
                  <c:v>Transfers</c:v>
                </c:pt>
              </c:strCache>
            </c:strRef>
          </c:tx>
          <c:cat>
            <c:numRef>
              <c:f>'4YR Grad'!$A$4:$A$9</c:f>
              <c:numCache>
                <c:formatCode>General</c:formatCode>
                <c:ptCount val="6"/>
                <c:pt idx="0">
                  <c:v>2002</c:v>
                </c:pt>
                <c:pt idx="1">
                  <c:v>2003</c:v>
                </c:pt>
                <c:pt idx="2">
                  <c:v>2004</c:v>
                </c:pt>
                <c:pt idx="3">
                  <c:v>2005</c:v>
                </c:pt>
                <c:pt idx="4">
                  <c:v>2006</c:v>
                </c:pt>
                <c:pt idx="5">
                  <c:v>2007</c:v>
                </c:pt>
              </c:numCache>
            </c:numRef>
          </c:cat>
          <c:val>
            <c:numRef>
              <c:f>'4YR Grad'!$E$4:$E$9</c:f>
              <c:numCache>
                <c:formatCode>0%</c:formatCode>
                <c:ptCount val="6"/>
                <c:pt idx="0">
                  <c:v>0.6110000000000001</c:v>
                </c:pt>
                <c:pt idx="1">
                  <c:v>0.54500000000000004</c:v>
                </c:pt>
                <c:pt idx="2">
                  <c:v>0.58599999999999997</c:v>
                </c:pt>
                <c:pt idx="3">
                  <c:v>0.52800000000000002</c:v>
                </c:pt>
                <c:pt idx="4">
                  <c:v>0.59199999999999997</c:v>
                </c:pt>
                <c:pt idx="5">
                  <c:v>0.59499999999999997</c:v>
                </c:pt>
              </c:numCache>
            </c:numRef>
          </c:val>
        </c:ser>
        <c:dLbls/>
        <c:axId val="39691392"/>
        <c:axId val="39692928"/>
      </c:barChart>
      <c:catAx>
        <c:axId val="39691392"/>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9692928"/>
        <c:crosses val="autoZero"/>
        <c:auto val="1"/>
        <c:lblAlgn val="ctr"/>
        <c:lblOffset val="100"/>
      </c:catAx>
      <c:valAx>
        <c:axId val="39692928"/>
        <c:scaling>
          <c:orientation val="minMax"/>
        </c:scaling>
        <c:axPos val="l"/>
        <c:majorGridlines/>
        <c:numFmt formatCode="0%"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9691392"/>
        <c:crosses val="autoZero"/>
        <c:crossBetween val="between"/>
      </c:valAx>
    </c:plotArea>
    <c:legend>
      <c:legendPos val="r"/>
      <c:layout>
        <c:manualLayout>
          <c:xMode val="edge"/>
          <c:yMode val="edge"/>
          <c:x val="0.8739231751436477"/>
          <c:y val="8.7489063867019292E-4"/>
          <c:w val="0.12607682485635238"/>
          <c:h val="0.26809148856392934"/>
        </c:manualLayout>
      </c:layout>
      <c:txPr>
        <a:bodyPr/>
        <a:lstStyle/>
        <a:p>
          <a:pPr>
            <a:defRPr sz="16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4.9977715049769722E-2"/>
          <c:y val="2.9100529100529089E-2"/>
          <c:w val="0.75118890209478584"/>
          <c:h val="0.90817002041411521"/>
        </c:manualLayout>
      </c:layout>
      <c:barChart>
        <c:barDir val="col"/>
        <c:grouping val="clustered"/>
        <c:ser>
          <c:idx val="0"/>
          <c:order val="0"/>
          <c:tx>
            <c:strRef>
              <c:f>'All SAT'!$B$2</c:f>
              <c:strCache>
                <c:ptCount val="1"/>
                <c:pt idx="0">
                  <c:v>All FTFTF SAT Math 25 </c:v>
                </c:pt>
              </c:strCache>
            </c:strRef>
          </c:tx>
          <c:spPr>
            <a:solidFill>
              <a:srgbClr val="00B050"/>
            </a:solidFill>
          </c:spPr>
          <c:cat>
            <c:numRef>
              <c:f>'All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'All SAT'!$B$3:$B$12</c:f>
              <c:numCache>
                <c:formatCode>General</c:formatCode>
                <c:ptCount val="10"/>
                <c:pt idx="0">
                  <c:v>550</c:v>
                </c:pt>
                <c:pt idx="1">
                  <c:v>560</c:v>
                </c:pt>
                <c:pt idx="2">
                  <c:v>560</c:v>
                </c:pt>
                <c:pt idx="3">
                  <c:v>540</c:v>
                </c:pt>
                <c:pt idx="4">
                  <c:v>540</c:v>
                </c:pt>
                <c:pt idx="5">
                  <c:v>550</c:v>
                </c:pt>
                <c:pt idx="6">
                  <c:v>550</c:v>
                </c:pt>
                <c:pt idx="7">
                  <c:v>550</c:v>
                </c:pt>
                <c:pt idx="8">
                  <c:v>550</c:v>
                </c:pt>
                <c:pt idx="9">
                  <c:v>550</c:v>
                </c:pt>
              </c:numCache>
            </c:numRef>
          </c:val>
        </c:ser>
        <c:ser>
          <c:idx val="1"/>
          <c:order val="1"/>
          <c:tx>
            <c:strRef>
              <c:f>'All SAT'!$C$2</c:f>
              <c:strCache>
                <c:ptCount val="1"/>
                <c:pt idx="0">
                  <c:v>All FTFTF SAT Math 75 </c:v>
                </c:pt>
              </c:strCache>
            </c:strRef>
          </c:tx>
          <c:cat>
            <c:numRef>
              <c:f>'All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'All SAT'!$C$3:$C$12</c:f>
              <c:numCache>
                <c:formatCode>General</c:formatCode>
                <c:ptCount val="10"/>
                <c:pt idx="0">
                  <c:v>650</c:v>
                </c:pt>
                <c:pt idx="1">
                  <c:v>660</c:v>
                </c:pt>
                <c:pt idx="2">
                  <c:v>660</c:v>
                </c:pt>
                <c:pt idx="3">
                  <c:v>650</c:v>
                </c:pt>
                <c:pt idx="4">
                  <c:v>640</c:v>
                </c:pt>
                <c:pt idx="5">
                  <c:v>650</c:v>
                </c:pt>
                <c:pt idx="6">
                  <c:v>650</c:v>
                </c:pt>
                <c:pt idx="7">
                  <c:v>660</c:v>
                </c:pt>
                <c:pt idx="8">
                  <c:v>660</c:v>
                </c:pt>
                <c:pt idx="9">
                  <c:v>650</c:v>
                </c:pt>
              </c:numCache>
            </c:numRef>
          </c:val>
        </c:ser>
        <c:dLbls/>
        <c:axId val="95826688"/>
        <c:axId val="146310272"/>
      </c:barChart>
      <c:catAx>
        <c:axId val="95826688"/>
        <c:scaling>
          <c:orientation val="minMax"/>
        </c:scaling>
        <c:axPos val="b"/>
        <c:numFmt formatCode="General" sourceLinked="1"/>
        <c:tickLblPos val="nextTo"/>
        <c:txPr>
          <a:bodyPr/>
          <a:lstStyle/>
          <a:p>
            <a:pPr>
              <a:defRPr sz="1600"/>
            </a:pPr>
            <a:endParaRPr lang="en-US"/>
          </a:p>
        </c:txPr>
        <c:crossAx val="146310272"/>
        <c:crosses val="autoZero"/>
        <c:auto val="1"/>
        <c:lblAlgn val="ctr"/>
        <c:lblOffset val="100"/>
      </c:catAx>
      <c:valAx>
        <c:axId val="146310272"/>
        <c:scaling>
          <c:orientation val="minMax"/>
          <c:max val="800"/>
          <c:min val="200"/>
        </c:scaling>
        <c:axPos val="l"/>
        <c:majorGridlines/>
        <c:numFmt formatCode="General" sourceLinked="1"/>
        <c:tickLblPos val="nextTo"/>
        <c:txPr>
          <a:bodyPr/>
          <a:lstStyle/>
          <a:p>
            <a:pPr>
              <a:defRPr sz="1600"/>
            </a:pPr>
            <a:endParaRPr lang="en-US"/>
          </a:p>
        </c:txPr>
        <c:crossAx val="95826688"/>
        <c:crosses val="autoZero"/>
        <c:crossBetween val="between"/>
      </c:valAx>
    </c:plotArea>
    <c:legend>
      <c:legendPos val="r"/>
      <c:layout>
        <c:manualLayout>
          <c:xMode val="edge"/>
          <c:yMode val="edge"/>
          <c:x val="0.82009830139157192"/>
          <c:y val="7.9197808607257419E-2"/>
          <c:w val="0.17046773634427781"/>
          <c:h val="0.5400170811981837"/>
        </c:manualLayout>
      </c:layout>
      <c:txPr>
        <a:bodyPr/>
        <a:lstStyle/>
        <a:p>
          <a:pPr>
            <a:defRPr sz="1600"/>
          </a:pPr>
          <a:endParaRPr lang="en-US"/>
        </a:p>
      </c:txPr>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7.1160343593414457E-2"/>
          <c:y val="4.0752866418013539E-2"/>
          <c:w val="0.75657754712479153"/>
          <c:h val="0.85973914444904942"/>
        </c:manualLayout>
      </c:layout>
      <c:barChart>
        <c:barDir val="col"/>
        <c:grouping val="clustered"/>
        <c:ser>
          <c:idx val="0"/>
          <c:order val="0"/>
          <c:tx>
            <c:strRef>
              <c:f>'All SAT'!$D$2</c:f>
              <c:strCache>
                <c:ptCount val="1"/>
                <c:pt idx="0">
                  <c:v>All FTFTF SAT Verbal 25</c:v>
                </c:pt>
              </c:strCache>
            </c:strRef>
          </c:tx>
          <c:spPr>
            <a:solidFill>
              <a:srgbClr val="00B050"/>
            </a:solidFill>
          </c:spPr>
          <c:cat>
            <c:numRef>
              <c:f>'All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'All SAT'!$D$3:$D$12</c:f>
              <c:numCache>
                <c:formatCode>General</c:formatCode>
                <c:ptCount val="10"/>
                <c:pt idx="0">
                  <c:v>490</c:v>
                </c:pt>
                <c:pt idx="1">
                  <c:v>480</c:v>
                </c:pt>
                <c:pt idx="2">
                  <c:v>490</c:v>
                </c:pt>
                <c:pt idx="3">
                  <c:v>470</c:v>
                </c:pt>
                <c:pt idx="4">
                  <c:v>470</c:v>
                </c:pt>
                <c:pt idx="5">
                  <c:v>480</c:v>
                </c:pt>
                <c:pt idx="6">
                  <c:v>480</c:v>
                </c:pt>
                <c:pt idx="7">
                  <c:v>490</c:v>
                </c:pt>
                <c:pt idx="8">
                  <c:v>480</c:v>
                </c:pt>
                <c:pt idx="9">
                  <c:v>480</c:v>
                </c:pt>
              </c:numCache>
            </c:numRef>
          </c:val>
        </c:ser>
        <c:ser>
          <c:idx val="1"/>
          <c:order val="1"/>
          <c:tx>
            <c:strRef>
              <c:f>'All SAT'!$E$2</c:f>
              <c:strCache>
                <c:ptCount val="1"/>
                <c:pt idx="0">
                  <c:v>All FTFTF SAT Verbal 75</c:v>
                </c:pt>
              </c:strCache>
            </c:strRef>
          </c:tx>
          <c:cat>
            <c:numRef>
              <c:f>'All SAT'!$A$3:$A$12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'All SAT'!$E$3:$E$12</c:f>
              <c:numCache>
                <c:formatCode>General</c:formatCode>
                <c:ptCount val="10"/>
                <c:pt idx="0">
                  <c:v>590</c:v>
                </c:pt>
                <c:pt idx="1">
                  <c:v>590</c:v>
                </c:pt>
                <c:pt idx="2">
                  <c:v>600</c:v>
                </c:pt>
                <c:pt idx="3">
                  <c:v>580</c:v>
                </c:pt>
                <c:pt idx="4">
                  <c:v>570</c:v>
                </c:pt>
                <c:pt idx="5">
                  <c:v>580</c:v>
                </c:pt>
                <c:pt idx="6">
                  <c:v>590</c:v>
                </c:pt>
                <c:pt idx="7">
                  <c:v>590</c:v>
                </c:pt>
                <c:pt idx="8">
                  <c:v>590</c:v>
                </c:pt>
                <c:pt idx="9">
                  <c:v>585</c:v>
                </c:pt>
              </c:numCache>
            </c:numRef>
          </c:val>
        </c:ser>
        <c:dLbls/>
        <c:axId val="72861952"/>
        <c:axId val="92221440"/>
      </c:barChart>
      <c:catAx>
        <c:axId val="72861952"/>
        <c:scaling>
          <c:orientation val="minMax"/>
        </c:scaling>
        <c:axPos val="b"/>
        <c:numFmt formatCode="General" sourceLinked="1"/>
        <c:tickLblPos val="nextTo"/>
        <c:txPr>
          <a:bodyPr/>
          <a:lstStyle/>
          <a:p>
            <a:pPr>
              <a:defRPr sz="1600"/>
            </a:pPr>
            <a:endParaRPr lang="en-US"/>
          </a:p>
        </c:txPr>
        <c:crossAx val="92221440"/>
        <c:crosses val="autoZero"/>
        <c:auto val="1"/>
        <c:lblAlgn val="ctr"/>
        <c:lblOffset val="100"/>
      </c:catAx>
      <c:valAx>
        <c:axId val="92221440"/>
        <c:scaling>
          <c:orientation val="minMax"/>
          <c:max val="800"/>
          <c:min val="200"/>
        </c:scaling>
        <c:axPos val="l"/>
        <c:majorGridlines/>
        <c:numFmt formatCode="General" sourceLinked="1"/>
        <c:tickLblPos val="nextTo"/>
        <c:txPr>
          <a:bodyPr/>
          <a:lstStyle/>
          <a:p>
            <a:pPr>
              <a:defRPr sz="1600"/>
            </a:pPr>
            <a:endParaRPr lang="en-US"/>
          </a:p>
        </c:txPr>
        <c:crossAx val="72861952"/>
        <c:crosses val="autoZero"/>
        <c:crossBetween val="between"/>
      </c:valAx>
    </c:plotArea>
    <c:legend>
      <c:legendPos val="r"/>
      <c:layout>
        <c:manualLayout>
          <c:xMode val="edge"/>
          <c:yMode val="edge"/>
          <c:x val="0.83589775709854486"/>
          <c:y val="3.4902841092231879E-2"/>
          <c:w val="0.15501133381054649"/>
          <c:h val="0.51498963945296317"/>
        </c:manualLayout>
      </c:layout>
      <c:txPr>
        <a:bodyPr/>
        <a:lstStyle/>
        <a:p>
          <a:pPr>
            <a:defRPr sz="1600"/>
          </a:pPr>
          <a:endParaRPr lang="en-US"/>
        </a:p>
      </c:txPr>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8.6071741032370933E-2"/>
          <c:y val="3.5806050559469546E-2"/>
          <c:w val="0.7218387151147394"/>
          <c:h val="0.84821407192521958"/>
        </c:manualLayout>
      </c:layout>
      <c:barChart>
        <c:barDir val="col"/>
        <c:grouping val="clustered"/>
        <c:ser>
          <c:idx val="0"/>
          <c:order val="0"/>
          <c:tx>
            <c:strRef>
              <c:f>'All HSR'!$B$2</c:f>
              <c:strCache>
                <c:ptCount val="1"/>
                <c:pt idx="0">
                  <c:v> HS Rank 25</c:v>
                </c:pt>
              </c:strCache>
            </c:strRef>
          </c:tx>
          <c:spPr>
            <a:solidFill>
              <a:srgbClr val="00B050"/>
            </a:solidFill>
          </c:spPr>
          <c:cat>
            <c:numRef>
              <c:f>'All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'All HSR'!$B$3:$B$12</c:f>
              <c:numCache>
                <c:formatCode>General</c:formatCode>
                <c:ptCount val="10"/>
                <c:pt idx="0">
                  <c:v>62</c:v>
                </c:pt>
                <c:pt idx="1">
                  <c:v>59</c:v>
                </c:pt>
                <c:pt idx="2">
                  <c:v>61</c:v>
                </c:pt>
                <c:pt idx="3">
                  <c:v>54</c:v>
                </c:pt>
                <c:pt idx="4">
                  <c:v>51</c:v>
                </c:pt>
                <c:pt idx="5">
                  <c:v>62</c:v>
                </c:pt>
                <c:pt idx="6">
                  <c:v>58</c:v>
                </c:pt>
                <c:pt idx="7">
                  <c:v>59</c:v>
                </c:pt>
                <c:pt idx="8">
                  <c:v>59</c:v>
                </c:pt>
                <c:pt idx="9">
                  <c:v>62</c:v>
                </c:pt>
              </c:numCache>
            </c:numRef>
          </c:val>
        </c:ser>
        <c:ser>
          <c:idx val="1"/>
          <c:order val="1"/>
          <c:tx>
            <c:strRef>
              <c:f>'All HSR'!$C$2</c:f>
              <c:strCache>
                <c:ptCount val="1"/>
                <c:pt idx="0">
                  <c:v> HS Rank 50</c:v>
                </c:pt>
              </c:strCache>
            </c:strRef>
          </c:tx>
          <c:cat>
            <c:numRef>
              <c:f>'All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'All HSR'!$C$3:$C$12</c:f>
              <c:numCache>
                <c:formatCode>General</c:formatCode>
                <c:ptCount val="10"/>
                <c:pt idx="0">
                  <c:v>78</c:v>
                </c:pt>
                <c:pt idx="1">
                  <c:v>78</c:v>
                </c:pt>
                <c:pt idx="2">
                  <c:v>79</c:v>
                </c:pt>
                <c:pt idx="3">
                  <c:v>75</c:v>
                </c:pt>
                <c:pt idx="4">
                  <c:v>73</c:v>
                </c:pt>
                <c:pt idx="5">
                  <c:v>78</c:v>
                </c:pt>
                <c:pt idx="6">
                  <c:v>75</c:v>
                </c:pt>
                <c:pt idx="7">
                  <c:v>77</c:v>
                </c:pt>
                <c:pt idx="8">
                  <c:v>78</c:v>
                </c:pt>
                <c:pt idx="9">
                  <c:v>78</c:v>
                </c:pt>
              </c:numCache>
            </c:numRef>
          </c:val>
        </c:ser>
        <c:ser>
          <c:idx val="2"/>
          <c:order val="2"/>
          <c:tx>
            <c:strRef>
              <c:f>'All HSR'!$D$2</c:f>
              <c:strCache>
                <c:ptCount val="1"/>
                <c:pt idx="0">
                  <c:v> HS Rank 75</c:v>
                </c:pt>
              </c:strCache>
            </c:strRef>
          </c:tx>
          <c:spPr>
            <a:solidFill>
              <a:srgbClr val="FF0000"/>
            </a:solidFill>
          </c:spPr>
          <c:cat>
            <c:numRef>
              <c:f>'All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'All HSR'!$D$3:$D$12</c:f>
              <c:numCache>
                <c:formatCode>General</c:formatCode>
                <c:ptCount val="10"/>
                <c:pt idx="0">
                  <c:v>89</c:v>
                </c:pt>
                <c:pt idx="1">
                  <c:v>90</c:v>
                </c:pt>
                <c:pt idx="2">
                  <c:v>89</c:v>
                </c:pt>
                <c:pt idx="3">
                  <c:v>89</c:v>
                </c:pt>
                <c:pt idx="4">
                  <c:v>87</c:v>
                </c:pt>
                <c:pt idx="5">
                  <c:v>91</c:v>
                </c:pt>
                <c:pt idx="6">
                  <c:v>90</c:v>
                </c:pt>
                <c:pt idx="7">
                  <c:v>91</c:v>
                </c:pt>
                <c:pt idx="8">
                  <c:v>91</c:v>
                </c:pt>
                <c:pt idx="9">
                  <c:v>92</c:v>
                </c:pt>
              </c:numCache>
            </c:numRef>
          </c:val>
        </c:ser>
        <c:dLbls/>
        <c:axId val="38211584"/>
        <c:axId val="38213120"/>
      </c:barChart>
      <c:catAx>
        <c:axId val="38211584"/>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8213120"/>
        <c:crosses val="autoZero"/>
        <c:auto val="1"/>
        <c:lblAlgn val="ctr"/>
        <c:lblOffset val="100"/>
      </c:catAx>
      <c:valAx>
        <c:axId val="38213120"/>
        <c:scaling>
          <c:orientation val="minMax"/>
        </c:scaling>
        <c:axPos val="l"/>
        <c:majorGridlines/>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8211584"/>
        <c:crosses val="autoZero"/>
        <c:crossBetween val="between"/>
      </c:valAx>
    </c:plotArea>
    <c:legend>
      <c:legendPos val="r"/>
      <c:layout>
        <c:manualLayout>
          <c:xMode val="edge"/>
          <c:yMode val="edge"/>
          <c:x val="0.8140714922102632"/>
          <c:y val="2.9182207487222036E-3"/>
          <c:w val="0.17828324785089952"/>
          <c:h val="0.24270157019846211"/>
        </c:manualLayout>
      </c:layout>
      <c:txPr>
        <a:bodyPr/>
        <a:lstStyle/>
        <a:p>
          <a:pPr>
            <a:defRPr sz="16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8.6071741032370933E-2"/>
          <c:y val="5.3349910208592338E-2"/>
          <c:w val="0.747532443861184"/>
          <c:h val="0.83067021227609783"/>
        </c:manualLayout>
      </c:layout>
      <c:barChart>
        <c:barDir val="col"/>
        <c:grouping val="clustered"/>
        <c:ser>
          <c:idx val="0"/>
          <c:order val="0"/>
          <c:tx>
            <c:strRef>
              <c:f>'Regular HSR'!$B$2</c:f>
              <c:strCache>
                <c:ptCount val="1"/>
                <c:pt idx="0">
                  <c:v> HS Rank 25</c:v>
                </c:pt>
              </c:strCache>
            </c:strRef>
          </c:tx>
          <c:spPr>
            <a:solidFill>
              <a:srgbClr val="00B050"/>
            </a:solidFill>
          </c:spPr>
          <c:cat>
            <c:numRef>
              <c:f>'Regular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'Regular HSR'!$B$3:$B$12</c:f>
              <c:numCache>
                <c:formatCode>General</c:formatCode>
                <c:ptCount val="10"/>
                <c:pt idx="0">
                  <c:v>57</c:v>
                </c:pt>
                <c:pt idx="1">
                  <c:v>54</c:v>
                </c:pt>
                <c:pt idx="2">
                  <c:v>55</c:v>
                </c:pt>
                <c:pt idx="3">
                  <c:v>49</c:v>
                </c:pt>
                <c:pt idx="4">
                  <c:v>45</c:v>
                </c:pt>
                <c:pt idx="5">
                  <c:v>53</c:v>
                </c:pt>
                <c:pt idx="6">
                  <c:v>53</c:v>
                </c:pt>
                <c:pt idx="7">
                  <c:v>55</c:v>
                </c:pt>
                <c:pt idx="8">
                  <c:v>53</c:v>
                </c:pt>
                <c:pt idx="9">
                  <c:v>58</c:v>
                </c:pt>
              </c:numCache>
            </c:numRef>
          </c:val>
        </c:ser>
        <c:ser>
          <c:idx val="1"/>
          <c:order val="1"/>
          <c:tx>
            <c:strRef>
              <c:f>'Regular HSR'!$C$2</c:f>
              <c:strCache>
                <c:ptCount val="1"/>
                <c:pt idx="0">
                  <c:v> HS Rank 50</c:v>
                </c:pt>
              </c:strCache>
            </c:strRef>
          </c:tx>
          <c:cat>
            <c:numRef>
              <c:f>'Regular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'Regular HSR'!$C$3:$C$12</c:f>
              <c:numCache>
                <c:formatCode>General</c:formatCode>
                <c:ptCount val="10"/>
                <c:pt idx="0">
                  <c:v>74</c:v>
                </c:pt>
                <c:pt idx="1">
                  <c:v>69</c:v>
                </c:pt>
                <c:pt idx="2">
                  <c:v>72</c:v>
                </c:pt>
                <c:pt idx="3">
                  <c:v>66</c:v>
                </c:pt>
                <c:pt idx="4">
                  <c:v>66</c:v>
                </c:pt>
                <c:pt idx="5">
                  <c:v>71</c:v>
                </c:pt>
                <c:pt idx="6">
                  <c:v>69</c:v>
                </c:pt>
                <c:pt idx="7">
                  <c:v>73</c:v>
                </c:pt>
                <c:pt idx="8">
                  <c:v>73</c:v>
                </c:pt>
                <c:pt idx="9">
                  <c:v>76</c:v>
                </c:pt>
              </c:numCache>
            </c:numRef>
          </c:val>
        </c:ser>
        <c:ser>
          <c:idx val="2"/>
          <c:order val="2"/>
          <c:tx>
            <c:strRef>
              <c:f>'Regular HSR'!$D$2</c:f>
              <c:strCache>
                <c:ptCount val="1"/>
                <c:pt idx="0">
                  <c:v> HS Rank 75</c:v>
                </c:pt>
              </c:strCache>
            </c:strRef>
          </c:tx>
          <c:spPr>
            <a:solidFill>
              <a:srgbClr val="FF0000"/>
            </a:solidFill>
          </c:spPr>
          <c:cat>
            <c:numRef>
              <c:f>'Regular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'Regular HSR'!$D$3:$D$12</c:f>
              <c:numCache>
                <c:formatCode>General</c:formatCode>
                <c:ptCount val="10"/>
                <c:pt idx="0">
                  <c:v>82</c:v>
                </c:pt>
                <c:pt idx="1">
                  <c:v>82</c:v>
                </c:pt>
                <c:pt idx="2">
                  <c:v>83</c:v>
                </c:pt>
                <c:pt idx="3">
                  <c:v>80</c:v>
                </c:pt>
                <c:pt idx="4">
                  <c:v>79</c:v>
                </c:pt>
                <c:pt idx="5">
                  <c:v>84</c:v>
                </c:pt>
                <c:pt idx="6">
                  <c:v>85</c:v>
                </c:pt>
                <c:pt idx="7">
                  <c:v>88</c:v>
                </c:pt>
                <c:pt idx="8">
                  <c:v>86</c:v>
                </c:pt>
                <c:pt idx="9">
                  <c:v>89</c:v>
                </c:pt>
              </c:numCache>
            </c:numRef>
          </c:val>
        </c:ser>
        <c:dLbls/>
        <c:axId val="39333888"/>
        <c:axId val="39335424"/>
      </c:barChart>
      <c:catAx>
        <c:axId val="39333888"/>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9335424"/>
        <c:crosses val="autoZero"/>
        <c:auto val="1"/>
        <c:lblAlgn val="ctr"/>
        <c:lblOffset val="100"/>
      </c:catAx>
      <c:valAx>
        <c:axId val="39335424"/>
        <c:scaling>
          <c:orientation val="minMax"/>
        </c:scaling>
        <c:axPos val="l"/>
        <c:majorGridlines/>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9333888"/>
        <c:crosses val="autoZero"/>
        <c:crossBetween val="between"/>
      </c:valAx>
    </c:plotArea>
    <c:legend>
      <c:legendPos val="r"/>
      <c:layout>
        <c:manualLayout>
          <c:xMode val="edge"/>
          <c:yMode val="edge"/>
          <c:x val="0.84105363565665403"/>
          <c:y val="2.9182207487222036E-3"/>
          <c:w val="0.1543167347137164"/>
          <c:h val="0.26024542984758475"/>
        </c:manualLayout>
      </c:layout>
      <c:txPr>
        <a:bodyPr/>
        <a:lstStyle/>
        <a:p>
          <a:pPr>
            <a:defRPr sz="16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8.6071741032370933E-2"/>
          <c:y val="3.3823568664086479E-2"/>
          <c:w val="0.74034024416672684"/>
          <c:h val="0.85019640553405429"/>
        </c:manualLayout>
      </c:layout>
      <c:barChart>
        <c:barDir val="col"/>
        <c:grouping val="clustered"/>
        <c:ser>
          <c:idx val="0"/>
          <c:order val="0"/>
          <c:tx>
            <c:strRef>
              <c:f>'Honors HSR'!$B$2</c:f>
              <c:strCache>
                <c:ptCount val="1"/>
                <c:pt idx="0">
                  <c:v>HS Rank 25</c:v>
                </c:pt>
              </c:strCache>
            </c:strRef>
          </c:tx>
          <c:spPr>
            <a:solidFill>
              <a:srgbClr val="00B050"/>
            </a:solidFill>
          </c:spPr>
          <c:cat>
            <c:numRef>
              <c:f>'Honors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'Honors HSR'!$B$3:$B$12</c:f>
              <c:numCache>
                <c:formatCode>General</c:formatCode>
                <c:ptCount val="10"/>
                <c:pt idx="0">
                  <c:v>80</c:v>
                </c:pt>
                <c:pt idx="1">
                  <c:v>85</c:v>
                </c:pt>
                <c:pt idx="2">
                  <c:v>86</c:v>
                </c:pt>
                <c:pt idx="3">
                  <c:v>85</c:v>
                </c:pt>
                <c:pt idx="4">
                  <c:v>85</c:v>
                </c:pt>
                <c:pt idx="5">
                  <c:v>86</c:v>
                </c:pt>
                <c:pt idx="6">
                  <c:v>87</c:v>
                </c:pt>
                <c:pt idx="7">
                  <c:v>92</c:v>
                </c:pt>
                <c:pt idx="8">
                  <c:v>88</c:v>
                </c:pt>
                <c:pt idx="9">
                  <c:v>89</c:v>
                </c:pt>
              </c:numCache>
            </c:numRef>
          </c:val>
        </c:ser>
        <c:ser>
          <c:idx val="1"/>
          <c:order val="1"/>
          <c:tx>
            <c:strRef>
              <c:f>'Honors HSR'!$C$2</c:f>
              <c:strCache>
                <c:ptCount val="1"/>
                <c:pt idx="0">
                  <c:v>HS Rank 50</c:v>
                </c:pt>
              </c:strCache>
            </c:strRef>
          </c:tx>
          <c:cat>
            <c:numRef>
              <c:f>'Honors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'Honors HSR'!$C$3:$C$12</c:f>
              <c:numCache>
                <c:formatCode>General</c:formatCode>
                <c:ptCount val="10"/>
                <c:pt idx="0">
                  <c:v>90</c:v>
                </c:pt>
                <c:pt idx="1">
                  <c:v>90</c:v>
                </c:pt>
                <c:pt idx="2">
                  <c:v>90</c:v>
                </c:pt>
                <c:pt idx="3">
                  <c:v>92</c:v>
                </c:pt>
                <c:pt idx="4">
                  <c:v>90</c:v>
                </c:pt>
                <c:pt idx="5">
                  <c:v>93</c:v>
                </c:pt>
                <c:pt idx="6">
                  <c:v>93</c:v>
                </c:pt>
                <c:pt idx="7">
                  <c:v>96</c:v>
                </c:pt>
                <c:pt idx="8">
                  <c:v>94</c:v>
                </c:pt>
                <c:pt idx="9">
                  <c:v>96</c:v>
                </c:pt>
              </c:numCache>
            </c:numRef>
          </c:val>
        </c:ser>
        <c:ser>
          <c:idx val="2"/>
          <c:order val="2"/>
          <c:tx>
            <c:strRef>
              <c:f>'Honors HSR'!$D$2</c:f>
              <c:strCache>
                <c:ptCount val="1"/>
                <c:pt idx="0">
                  <c:v>HS Rank 75</c:v>
                </c:pt>
              </c:strCache>
            </c:strRef>
          </c:tx>
          <c:spPr>
            <a:solidFill>
              <a:srgbClr val="FF0000"/>
            </a:solidFill>
          </c:spPr>
          <c:cat>
            <c:numRef>
              <c:f>'Honors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'Honors HSR'!$D$3:$D$12</c:f>
              <c:numCache>
                <c:formatCode>General</c:formatCode>
                <c:ptCount val="10"/>
                <c:pt idx="0">
                  <c:v>96</c:v>
                </c:pt>
                <c:pt idx="1">
                  <c:v>96</c:v>
                </c:pt>
                <c:pt idx="2">
                  <c:v>94</c:v>
                </c:pt>
                <c:pt idx="3">
                  <c:v>95</c:v>
                </c:pt>
                <c:pt idx="4">
                  <c:v>96</c:v>
                </c:pt>
                <c:pt idx="5">
                  <c:v>96</c:v>
                </c:pt>
                <c:pt idx="6">
                  <c:v>97</c:v>
                </c:pt>
                <c:pt idx="7">
                  <c:v>98</c:v>
                </c:pt>
                <c:pt idx="8">
                  <c:v>98</c:v>
                </c:pt>
                <c:pt idx="9">
                  <c:v>98</c:v>
                </c:pt>
              </c:numCache>
            </c:numRef>
          </c:val>
        </c:ser>
        <c:dLbls/>
        <c:axId val="39473152"/>
        <c:axId val="39474688"/>
      </c:barChart>
      <c:catAx>
        <c:axId val="39473152"/>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9474688"/>
        <c:crosses val="autoZero"/>
        <c:auto val="1"/>
        <c:lblAlgn val="ctr"/>
        <c:lblOffset val="100"/>
      </c:catAx>
      <c:valAx>
        <c:axId val="39474688"/>
        <c:scaling>
          <c:orientation val="minMax"/>
          <c:max val="100"/>
        </c:scaling>
        <c:axPos val="l"/>
        <c:majorGridlines/>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9473152"/>
        <c:crosses val="autoZero"/>
        <c:crossBetween val="between"/>
      </c:valAx>
    </c:plotArea>
    <c:legend>
      <c:legendPos val="r"/>
      <c:layout>
        <c:manualLayout>
          <c:xMode val="edge"/>
          <c:yMode val="edge"/>
          <c:x val="0.85109754629295187"/>
          <c:y val="2.8192980114773811E-3"/>
          <c:w val="0.14737340171928051"/>
          <c:h val="0.26837270341207375"/>
        </c:manualLayout>
      </c:layout>
      <c:txPr>
        <a:bodyPr/>
        <a:lstStyle/>
        <a:p>
          <a:pPr>
            <a:defRPr sz="16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8.6071741032370933E-2"/>
          <c:y val="2.8552746696136663E-2"/>
          <c:w val="0.6944686845336997"/>
          <c:h val="0.88025786250402915"/>
        </c:manualLayout>
      </c:layout>
      <c:barChart>
        <c:barDir val="col"/>
        <c:grouping val="clustered"/>
        <c:ser>
          <c:idx val="0"/>
          <c:order val="0"/>
          <c:tx>
            <c:strRef>
              <c:f>'EOP HSR'!$B$2</c:f>
              <c:strCache>
                <c:ptCount val="1"/>
                <c:pt idx="0">
                  <c:v>EOP HS Rank 25</c:v>
                </c:pt>
              </c:strCache>
            </c:strRef>
          </c:tx>
          <c:spPr>
            <a:solidFill>
              <a:srgbClr val="00B050"/>
            </a:solidFill>
          </c:spPr>
          <c:cat>
            <c:numRef>
              <c:f>'EOP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'EOP HSR'!$B$3:$B$12</c:f>
              <c:numCache>
                <c:formatCode>General</c:formatCode>
                <c:ptCount val="10"/>
                <c:pt idx="0">
                  <c:v>62</c:v>
                </c:pt>
                <c:pt idx="1">
                  <c:v>72</c:v>
                </c:pt>
                <c:pt idx="2">
                  <c:v>62</c:v>
                </c:pt>
                <c:pt idx="3">
                  <c:v>56</c:v>
                </c:pt>
                <c:pt idx="4">
                  <c:v>54</c:v>
                </c:pt>
                <c:pt idx="5">
                  <c:v>64</c:v>
                </c:pt>
                <c:pt idx="6">
                  <c:v>57</c:v>
                </c:pt>
                <c:pt idx="7">
                  <c:v>67</c:v>
                </c:pt>
                <c:pt idx="8">
                  <c:v>62</c:v>
                </c:pt>
                <c:pt idx="9">
                  <c:v>60</c:v>
                </c:pt>
              </c:numCache>
            </c:numRef>
          </c:val>
        </c:ser>
        <c:ser>
          <c:idx val="1"/>
          <c:order val="1"/>
          <c:tx>
            <c:strRef>
              <c:f>'EOP HSR'!$C$2</c:f>
              <c:strCache>
                <c:ptCount val="1"/>
                <c:pt idx="0">
                  <c:v>EOP HS Rank 50</c:v>
                </c:pt>
              </c:strCache>
            </c:strRef>
          </c:tx>
          <c:cat>
            <c:numRef>
              <c:f>'EOP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'EOP HSR'!$C$3:$C$12</c:f>
              <c:numCache>
                <c:formatCode>General</c:formatCode>
                <c:ptCount val="10"/>
                <c:pt idx="0">
                  <c:v>82</c:v>
                </c:pt>
                <c:pt idx="1">
                  <c:v>88</c:v>
                </c:pt>
                <c:pt idx="2">
                  <c:v>80</c:v>
                </c:pt>
                <c:pt idx="3">
                  <c:v>82</c:v>
                </c:pt>
                <c:pt idx="4">
                  <c:v>74</c:v>
                </c:pt>
                <c:pt idx="5">
                  <c:v>79</c:v>
                </c:pt>
                <c:pt idx="6">
                  <c:v>78</c:v>
                </c:pt>
                <c:pt idx="7">
                  <c:v>79</c:v>
                </c:pt>
                <c:pt idx="8">
                  <c:v>78</c:v>
                </c:pt>
                <c:pt idx="9">
                  <c:v>74</c:v>
                </c:pt>
              </c:numCache>
            </c:numRef>
          </c:val>
        </c:ser>
        <c:ser>
          <c:idx val="2"/>
          <c:order val="2"/>
          <c:tx>
            <c:strRef>
              <c:f>'EOP HSR'!$D$2</c:f>
              <c:strCache>
                <c:ptCount val="1"/>
                <c:pt idx="0">
                  <c:v>EOP HS Rank 75</c:v>
                </c:pt>
              </c:strCache>
            </c:strRef>
          </c:tx>
          <c:spPr>
            <a:solidFill>
              <a:srgbClr val="FF0000"/>
            </a:solidFill>
          </c:spPr>
          <c:cat>
            <c:numRef>
              <c:f>'EOP HSR'!$A$3:$A$12</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'EOP HSR'!$D$3:$D$12</c:f>
              <c:numCache>
                <c:formatCode>General</c:formatCode>
                <c:ptCount val="10"/>
                <c:pt idx="0">
                  <c:v>93</c:v>
                </c:pt>
                <c:pt idx="1">
                  <c:v>93</c:v>
                </c:pt>
                <c:pt idx="2">
                  <c:v>92</c:v>
                </c:pt>
                <c:pt idx="3">
                  <c:v>92</c:v>
                </c:pt>
                <c:pt idx="4">
                  <c:v>90</c:v>
                </c:pt>
                <c:pt idx="5">
                  <c:v>92</c:v>
                </c:pt>
                <c:pt idx="6">
                  <c:v>90</c:v>
                </c:pt>
                <c:pt idx="7">
                  <c:v>90</c:v>
                </c:pt>
                <c:pt idx="8">
                  <c:v>90</c:v>
                </c:pt>
                <c:pt idx="9">
                  <c:v>92</c:v>
                </c:pt>
              </c:numCache>
            </c:numRef>
          </c:val>
        </c:ser>
        <c:dLbls/>
        <c:axId val="39546880"/>
        <c:axId val="39548416"/>
      </c:barChart>
      <c:catAx>
        <c:axId val="39546880"/>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9548416"/>
        <c:crosses val="autoZero"/>
        <c:auto val="1"/>
        <c:lblAlgn val="ctr"/>
        <c:lblOffset val="100"/>
      </c:catAx>
      <c:valAx>
        <c:axId val="39548416"/>
        <c:scaling>
          <c:orientation val="minMax"/>
        </c:scaling>
        <c:axPos val="l"/>
        <c:majorGridlines/>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9546880"/>
        <c:crosses val="autoZero"/>
        <c:crossBetween val="between"/>
      </c:valAx>
    </c:plotArea>
    <c:legend>
      <c:legendPos val="r"/>
      <c:layout>
        <c:manualLayout>
          <c:xMode val="edge"/>
          <c:yMode val="edge"/>
          <c:x val="0.80631137277565057"/>
          <c:y val="2.9182207487222036E-3"/>
          <c:w val="0.19368862722434912"/>
          <c:h val="0.22223373394115209"/>
        </c:manualLayout>
      </c:layout>
      <c:txPr>
        <a:bodyPr/>
        <a:lstStyle/>
        <a:p>
          <a:pPr>
            <a:defRPr sz="16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'info (53)'!$D$1</c:f>
              <c:strCache>
                <c:ptCount val="1"/>
                <c:pt idx="0">
                  <c:v>4-Year</c:v>
                </c:pt>
              </c:strCache>
            </c:strRef>
          </c:tx>
          <c:spPr>
            <a:solidFill>
              <a:srgbClr val="FF0000"/>
            </a:solidFill>
          </c:spPr>
          <c:cat>
            <c:strRef>
              <c:f>'info (53)'!$B$2:$B$10</c:f>
              <c:strCache>
                <c:ptCount val="9"/>
                <c:pt idx="0">
                  <c:v>NJIT</c:v>
                </c:pt>
                <c:pt idx="1">
                  <c:v>U of Alabama (Huntsville)</c:v>
                </c:pt>
                <c:pt idx="2">
                  <c:v>Tennessee Tech U</c:v>
                </c:pt>
                <c:pt idx="3">
                  <c:v>Missouri U of Sci &amp; Tech</c:v>
                </c:pt>
                <c:pt idx="4">
                  <c:v>Michigan Tech U</c:v>
                </c:pt>
                <c:pt idx="5">
                  <c:v>Texas Tech U</c:v>
                </c:pt>
                <c:pt idx="6">
                  <c:v>Georgia Inst of Tech</c:v>
                </c:pt>
                <c:pt idx="7">
                  <c:v>Illinois Inst of Tech</c:v>
                </c:pt>
                <c:pt idx="8">
                  <c:v>Colorado Sch of Mines</c:v>
                </c:pt>
              </c:strCache>
            </c:strRef>
          </c:cat>
          <c:val>
            <c:numRef>
              <c:f>'info (53)'!$D$2:$D$10</c:f>
              <c:numCache>
                <c:formatCode>0%</c:formatCode>
                <c:ptCount val="9"/>
                <c:pt idx="0">
                  <c:v>0.16</c:v>
                </c:pt>
                <c:pt idx="1">
                  <c:v>0.17</c:v>
                </c:pt>
                <c:pt idx="2">
                  <c:v>0.18000000000000008</c:v>
                </c:pt>
                <c:pt idx="3">
                  <c:v>0.22</c:v>
                </c:pt>
                <c:pt idx="4">
                  <c:v>0.26</c:v>
                </c:pt>
                <c:pt idx="5">
                  <c:v>0.30000000000000016</c:v>
                </c:pt>
                <c:pt idx="6">
                  <c:v>0.31000000000000016</c:v>
                </c:pt>
                <c:pt idx="7">
                  <c:v>0.37000000000000016</c:v>
                </c:pt>
                <c:pt idx="8">
                  <c:v>0.39000000000000018</c:v>
                </c:pt>
              </c:numCache>
            </c:numRef>
          </c:val>
        </c:ser>
        <c:ser>
          <c:idx val="1"/>
          <c:order val="1"/>
          <c:tx>
            <c:strRef>
              <c:f>'info (53)'!$E$1</c:f>
              <c:strCache>
                <c:ptCount val="1"/>
                <c:pt idx="0">
                  <c:v>6-Year</c:v>
                </c:pt>
              </c:strCache>
            </c:strRef>
          </c:tx>
          <c:cat>
            <c:strRef>
              <c:f>'info (53)'!$B$2:$B$10</c:f>
              <c:strCache>
                <c:ptCount val="9"/>
                <c:pt idx="0">
                  <c:v>NJIT</c:v>
                </c:pt>
                <c:pt idx="1">
                  <c:v>U of Alabama (Huntsville)</c:v>
                </c:pt>
                <c:pt idx="2">
                  <c:v>Tennessee Tech U</c:v>
                </c:pt>
                <c:pt idx="3">
                  <c:v>Missouri U of Sci &amp; Tech</c:v>
                </c:pt>
                <c:pt idx="4">
                  <c:v>Michigan Tech U</c:v>
                </c:pt>
                <c:pt idx="5">
                  <c:v>Texas Tech U</c:v>
                </c:pt>
                <c:pt idx="6">
                  <c:v>Georgia Inst of Tech</c:v>
                </c:pt>
                <c:pt idx="7">
                  <c:v>Illinois Inst of Tech</c:v>
                </c:pt>
                <c:pt idx="8">
                  <c:v>Colorado Sch of Mines</c:v>
                </c:pt>
              </c:strCache>
            </c:strRef>
          </c:cat>
          <c:val>
            <c:numRef>
              <c:f>'info (53)'!$E$2:$E$10</c:f>
              <c:numCache>
                <c:formatCode>0%</c:formatCode>
                <c:ptCount val="9"/>
                <c:pt idx="0">
                  <c:v>0.54901960800000005</c:v>
                </c:pt>
                <c:pt idx="1">
                  <c:v>0.43644716700000025</c:v>
                </c:pt>
                <c:pt idx="2">
                  <c:v>0.48373983700000001</c:v>
                </c:pt>
                <c:pt idx="3">
                  <c:v>0.66387559800000062</c:v>
                </c:pt>
                <c:pt idx="4">
                  <c:v>0.65299425800000066</c:v>
                </c:pt>
                <c:pt idx="5">
                  <c:v>0.62561961900000063</c:v>
                </c:pt>
                <c:pt idx="6">
                  <c:v>0.79743390399999969</c:v>
                </c:pt>
                <c:pt idx="7">
                  <c:v>0.63774403500000065</c:v>
                </c:pt>
                <c:pt idx="8">
                  <c:v>0.64123159300000032</c:v>
                </c:pt>
              </c:numCache>
            </c:numRef>
          </c:val>
        </c:ser>
        <c:axId val="123094144"/>
        <c:axId val="123096448"/>
      </c:barChart>
      <c:catAx>
        <c:axId val="123094144"/>
        <c:scaling>
          <c:orientation val="minMax"/>
        </c:scaling>
        <c:axPos val="b"/>
        <c:numFmt formatCode="General" sourceLinked="1"/>
        <c:tickLblPos val="nextTo"/>
        <c:txPr>
          <a:bodyPr/>
          <a:lstStyle/>
          <a:p>
            <a:pPr>
              <a:defRPr sz="1200"/>
            </a:pPr>
            <a:endParaRPr lang="en-US"/>
          </a:p>
        </c:txPr>
        <c:crossAx val="123096448"/>
        <c:crosses val="autoZero"/>
        <c:auto val="1"/>
        <c:lblAlgn val="ctr"/>
        <c:lblOffset val="100"/>
      </c:catAx>
      <c:valAx>
        <c:axId val="123096448"/>
        <c:scaling>
          <c:orientation val="minMax"/>
        </c:scaling>
        <c:axPos val="l"/>
        <c:majorGridlines/>
        <c:numFmt formatCode="0%" sourceLinked="1"/>
        <c:tickLblPos val="nextTo"/>
        <c:txPr>
          <a:bodyPr/>
          <a:lstStyle/>
          <a:p>
            <a:pPr>
              <a:defRPr sz="1600"/>
            </a:pPr>
            <a:endParaRPr lang="en-US"/>
          </a:p>
        </c:txPr>
        <c:crossAx val="123094144"/>
        <c:crosses val="autoZero"/>
        <c:crossBetween val="between"/>
      </c:valAx>
    </c:plotArea>
    <c:legend>
      <c:legendPos val="r"/>
      <c:layout>
        <c:manualLayout>
          <c:xMode val="edge"/>
          <c:yMode val="edge"/>
          <c:x val="0.91315207393947562"/>
          <c:y val="4.2457713619130999E-3"/>
          <c:w val="8.6847926060524494E-2"/>
          <c:h val="0.25364127975382389"/>
        </c:manualLayout>
      </c:layout>
      <c:txPr>
        <a:bodyPr/>
        <a:lstStyle/>
        <a:p>
          <a:pPr>
            <a:defRPr sz="1400"/>
          </a:pPr>
          <a:endParaRPr lang="en-US"/>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'6YR Grad'!$B$3</c:f>
              <c:strCache>
                <c:ptCount val="1"/>
                <c:pt idx="0">
                  <c:v>Regular</c:v>
                </c:pt>
              </c:strCache>
            </c:strRef>
          </c:tx>
          <c:spPr>
            <a:solidFill>
              <a:srgbClr val="00B050"/>
            </a:solidFill>
          </c:spPr>
          <c:cat>
            <c:numRef>
              <c:f>'6YR Grad'!$A$4:$A$7</c:f>
              <c:numCache>
                <c:formatCode>General</c:formatCode>
                <c:ptCount val="4"/>
                <c:pt idx="0">
                  <c:v>2002</c:v>
                </c:pt>
                <c:pt idx="1">
                  <c:v>2003</c:v>
                </c:pt>
                <c:pt idx="2">
                  <c:v>2004</c:v>
                </c:pt>
                <c:pt idx="3">
                  <c:v>2005</c:v>
                </c:pt>
              </c:numCache>
            </c:numRef>
          </c:cat>
          <c:val>
            <c:numRef>
              <c:f>'6YR Grad'!$B$4:$B$7</c:f>
              <c:numCache>
                <c:formatCode>0%</c:formatCode>
                <c:ptCount val="4"/>
                <c:pt idx="0">
                  <c:v>0.49400000000000022</c:v>
                </c:pt>
                <c:pt idx="1">
                  <c:v>0.49200000000000021</c:v>
                </c:pt>
                <c:pt idx="2">
                  <c:v>0.48100000000000015</c:v>
                </c:pt>
                <c:pt idx="3">
                  <c:v>0.46100000000000002</c:v>
                </c:pt>
              </c:numCache>
            </c:numRef>
          </c:val>
        </c:ser>
        <c:ser>
          <c:idx val="1"/>
          <c:order val="1"/>
          <c:tx>
            <c:strRef>
              <c:f>'6YR Grad'!$C$3</c:f>
              <c:strCache>
                <c:ptCount val="1"/>
                <c:pt idx="0">
                  <c:v>Honors</c:v>
                </c:pt>
              </c:strCache>
            </c:strRef>
          </c:tx>
          <c:cat>
            <c:numRef>
              <c:f>'6YR Grad'!$A$4:$A$7</c:f>
              <c:numCache>
                <c:formatCode>General</c:formatCode>
                <c:ptCount val="4"/>
                <c:pt idx="0">
                  <c:v>2002</c:v>
                </c:pt>
                <c:pt idx="1">
                  <c:v>2003</c:v>
                </c:pt>
                <c:pt idx="2">
                  <c:v>2004</c:v>
                </c:pt>
                <c:pt idx="3">
                  <c:v>2005</c:v>
                </c:pt>
              </c:numCache>
            </c:numRef>
          </c:cat>
          <c:val>
            <c:numRef>
              <c:f>'6YR Grad'!$C$4:$C$7</c:f>
              <c:numCache>
                <c:formatCode>0%</c:formatCode>
                <c:ptCount val="4"/>
                <c:pt idx="0">
                  <c:v>0.8360000000000003</c:v>
                </c:pt>
                <c:pt idx="1">
                  <c:v>0.84600000000000031</c:v>
                </c:pt>
                <c:pt idx="2">
                  <c:v>0.78300000000000003</c:v>
                </c:pt>
                <c:pt idx="3">
                  <c:v>0.81299999999999994</c:v>
                </c:pt>
              </c:numCache>
            </c:numRef>
          </c:val>
        </c:ser>
        <c:ser>
          <c:idx val="2"/>
          <c:order val="2"/>
          <c:tx>
            <c:strRef>
              <c:f>'6YR Grad'!$D$3</c:f>
              <c:strCache>
                <c:ptCount val="1"/>
                <c:pt idx="0">
                  <c:v>EOP</c:v>
                </c:pt>
              </c:strCache>
            </c:strRef>
          </c:tx>
          <c:spPr>
            <a:solidFill>
              <a:srgbClr val="FF0000"/>
            </a:solidFill>
          </c:spPr>
          <c:cat>
            <c:numRef>
              <c:f>'6YR Grad'!$A$4:$A$7</c:f>
              <c:numCache>
                <c:formatCode>General</c:formatCode>
                <c:ptCount val="4"/>
                <c:pt idx="0">
                  <c:v>2002</c:v>
                </c:pt>
                <c:pt idx="1">
                  <c:v>2003</c:v>
                </c:pt>
                <c:pt idx="2">
                  <c:v>2004</c:v>
                </c:pt>
                <c:pt idx="3">
                  <c:v>2005</c:v>
                </c:pt>
              </c:numCache>
            </c:numRef>
          </c:cat>
          <c:val>
            <c:numRef>
              <c:f>'6YR Grad'!$D$4:$D$7</c:f>
              <c:numCache>
                <c:formatCode>0%</c:formatCode>
                <c:ptCount val="4"/>
                <c:pt idx="0">
                  <c:v>0.57500000000000029</c:v>
                </c:pt>
                <c:pt idx="1">
                  <c:v>0.42700000000000021</c:v>
                </c:pt>
                <c:pt idx="2">
                  <c:v>0.47300000000000014</c:v>
                </c:pt>
                <c:pt idx="3">
                  <c:v>0.52</c:v>
                </c:pt>
              </c:numCache>
            </c:numRef>
          </c:val>
        </c:ser>
        <c:ser>
          <c:idx val="3"/>
          <c:order val="3"/>
          <c:tx>
            <c:strRef>
              <c:f>'6YR Grad'!$E$3</c:f>
              <c:strCache>
                <c:ptCount val="1"/>
                <c:pt idx="0">
                  <c:v>Transfers</c:v>
                </c:pt>
              </c:strCache>
            </c:strRef>
          </c:tx>
          <c:cat>
            <c:numRef>
              <c:f>'6YR Grad'!$A$4:$A$7</c:f>
              <c:numCache>
                <c:formatCode>General</c:formatCode>
                <c:ptCount val="4"/>
                <c:pt idx="0">
                  <c:v>2002</c:v>
                </c:pt>
                <c:pt idx="1">
                  <c:v>2003</c:v>
                </c:pt>
                <c:pt idx="2">
                  <c:v>2004</c:v>
                </c:pt>
                <c:pt idx="3">
                  <c:v>2005</c:v>
                </c:pt>
              </c:numCache>
            </c:numRef>
          </c:cat>
          <c:val>
            <c:numRef>
              <c:f>'6YR Grad'!$E$4:$E$7</c:f>
              <c:numCache>
                <c:formatCode>0%</c:formatCode>
                <c:ptCount val="4"/>
                <c:pt idx="0">
                  <c:v>0.70700000000000029</c:v>
                </c:pt>
                <c:pt idx="1">
                  <c:v>0.66600000000000048</c:v>
                </c:pt>
                <c:pt idx="2">
                  <c:v>0.69599999999999995</c:v>
                </c:pt>
                <c:pt idx="3">
                  <c:v>0.66900000000000048</c:v>
                </c:pt>
              </c:numCache>
            </c:numRef>
          </c:val>
        </c:ser>
        <c:dLbls/>
        <c:axId val="39660160"/>
        <c:axId val="48103808"/>
      </c:barChart>
      <c:catAx>
        <c:axId val="39660160"/>
        <c:scaling>
          <c:orientation val="minMax"/>
        </c:scaling>
        <c:axPos val="b"/>
        <c:numFmt formatCode="General"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48103808"/>
        <c:crosses val="autoZero"/>
        <c:auto val="1"/>
        <c:lblAlgn val="ctr"/>
        <c:lblOffset val="100"/>
      </c:catAx>
      <c:valAx>
        <c:axId val="48103808"/>
        <c:scaling>
          <c:orientation val="minMax"/>
        </c:scaling>
        <c:axPos val="l"/>
        <c:majorGridlines/>
        <c:numFmt formatCode="0%" sourceLinked="1"/>
        <c:tickLblPos val="nextTo"/>
        <c:txPr>
          <a:bodyPr rot="0" vert="horz"/>
          <a:lstStyle/>
          <a:p>
            <a:pPr>
              <a:defRPr sz="1600" b="0" i="0" u="none" strike="noStrike" baseline="0">
                <a:solidFill>
                  <a:srgbClr val="000000"/>
                </a:solidFill>
                <a:latin typeface="Calibri"/>
                <a:ea typeface="Calibri"/>
                <a:cs typeface="Calibri"/>
              </a:defRPr>
            </a:pPr>
            <a:endParaRPr lang="en-US"/>
          </a:p>
        </c:txPr>
        <c:crossAx val="39660160"/>
        <c:crosses val="autoZero"/>
        <c:crossBetween val="between"/>
      </c:valAx>
    </c:plotArea>
    <c:legend>
      <c:legendPos val="r"/>
      <c:layout>
        <c:manualLayout>
          <c:xMode val="edge"/>
          <c:yMode val="edge"/>
          <c:x val="0.86243552698114567"/>
          <c:y val="8.8900177800358316E-4"/>
          <c:w val="0.12839016109224879"/>
          <c:h val="0.27241554483108965"/>
        </c:manualLayout>
      </c:layout>
      <c:txPr>
        <a:bodyPr/>
        <a:lstStyle/>
        <a:p>
          <a:pPr>
            <a:defRPr sz="16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12"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2" charset="-128"/>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12"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12" charset="-128"/>
              </a:defRPr>
            </a:lvl1pPr>
          </a:lstStyle>
          <a:p>
            <a:pPr>
              <a:defRPr/>
            </a:pPr>
            <a:fld id="{2E32B280-F45E-432C-9153-FE489E7DAD6C}" type="slidenum">
              <a:rPr lang="en-US"/>
              <a:pPr>
                <a:defRPr/>
              </a:pPr>
              <a:t>‹#›</a:t>
            </a:fld>
            <a:endParaRPr lang="en-US"/>
          </a:p>
        </p:txBody>
      </p:sp>
    </p:spTree>
    <p:extLst>
      <p:ext uri="{BB962C8B-B14F-4D97-AF65-F5344CB8AC3E}">
        <p14:creationId xmlns:p14="http://schemas.microsoft.com/office/powerpoint/2010/main" xmlns="" val="13109773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793F8A9-E02C-468A-8DFC-BCF78CD56AF3}" type="slidenum">
              <a:rPr lang="en-US" smtClean="0">
                <a:latin typeface="Arial" pitchFamily="34" charset="0"/>
                <a:ea typeface="ＭＳ Ｐゴシック" pitchFamily="34" charset="-128"/>
              </a:rPr>
              <a:pPr/>
              <a:t>1</a:t>
            </a:fld>
            <a:endParaRPr lang="en-US" smtClean="0">
              <a:latin typeface="Arial" pitchFamily="34" charset="0"/>
              <a:ea typeface="ＭＳ Ｐゴシック" pitchFamily="34"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4E66835-9BE3-41BF-AA37-DB1B8301A338}" type="slidenum">
              <a:rPr lang="en-US" smtClean="0">
                <a:latin typeface="Arial" pitchFamily="34" charset="0"/>
                <a:ea typeface="ＭＳ Ｐゴシック" pitchFamily="34" charset="-128"/>
              </a:rPr>
              <a:pPr/>
              <a:t>15</a:t>
            </a:fld>
            <a:endParaRPr lang="en-US" smtClean="0">
              <a:latin typeface="Arial" pitchFamily="34" charset="0"/>
              <a:ea typeface="ＭＳ Ｐゴシック" pitchFamily="34"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9FA423C-2C3A-413A-B2FF-8B1FC9C4AC67}" type="slidenum">
              <a:rPr lang="en-US" smtClean="0">
                <a:latin typeface="Arial" pitchFamily="34" charset="0"/>
                <a:ea typeface="ＭＳ Ｐゴシック" pitchFamily="34" charset="-128"/>
              </a:rPr>
              <a:pPr/>
              <a:t>16</a:t>
            </a:fld>
            <a:endParaRPr lang="en-US" smtClean="0">
              <a:latin typeface="Arial" pitchFamily="34" charset="0"/>
              <a:ea typeface="ＭＳ Ｐゴシック" pitchFamily="34"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9FA423C-2C3A-413A-B2FF-8B1FC9C4AC67}" type="slidenum">
              <a:rPr lang="en-US" smtClean="0">
                <a:latin typeface="Arial" pitchFamily="34" charset="0"/>
                <a:ea typeface="ＭＳ Ｐゴシック" pitchFamily="34" charset="-128"/>
              </a:rPr>
              <a:pPr/>
              <a:t>17</a:t>
            </a:fld>
            <a:endParaRPr lang="en-US" smtClean="0">
              <a:latin typeface="Arial" pitchFamily="34" charset="0"/>
              <a:ea typeface="ＭＳ Ｐゴシック" pitchFamily="34"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9FA423C-2C3A-413A-B2FF-8B1FC9C4AC67}" type="slidenum">
              <a:rPr lang="en-US" smtClean="0">
                <a:latin typeface="Arial" pitchFamily="34" charset="0"/>
                <a:ea typeface="ＭＳ Ｐゴシック" pitchFamily="34" charset="-128"/>
              </a:rPr>
              <a:pPr/>
              <a:t>18</a:t>
            </a:fld>
            <a:endParaRPr lang="en-US" smtClean="0">
              <a:latin typeface="Arial" pitchFamily="34" charset="0"/>
              <a:ea typeface="ＭＳ Ｐゴシック" pitchFamily="34"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9FA423C-2C3A-413A-B2FF-8B1FC9C4AC67}" type="slidenum">
              <a:rPr lang="en-US" smtClean="0">
                <a:latin typeface="Arial" pitchFamily="34" charset="0"/>
                <a:ea typeface="ＭＳ Ｐゴシック" pitchFamily="34" charset="-128"/>
              </a:rPr>
              <a:pPr/>
              <a:t>19</a:t>
            </a:fld>
            <a:endParaRPr lang="en-US" smtClean="0">
              <a:latin typeface="Arial" pitchFamily="34" charset="0"/>
              <a:ea typeface="ＭＳ Ｐゴシック" pitchFamily="34"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572643A-BCB0-4E6C-B857-4ECC75565D01}" type="slidenum">
              <a:rPr lang="en-US" smtClean="0">
                <a:latin typeface="Arial" pitchFamily="34" charset="0"/>
                <a:ea typeface="ＭＳ Ｐゴシック" pitchFamily="34" charset="-128"/>
              </a:rPr>
              <a:pPr/>
              <a:t>22</a:t>
            </a:fld>
            <a:endParaRPr lang="en-US" smtClean="0">
              <a:latin typeface="Arial" pitchFamily="34" charset="0"/>
              <a:ea typeface="ＭＳ Ｐゴシック" pitchFamily="34"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A31B32C-0F96-43BE-B8CF-8F12DF55C25A}" type="slidenum">
              <a:rPr lang="en-US" smtClean="0">
                <a:latin typeface="Arial" pitchFamily="34" charset="0"/>
                <a:ea typeface="ＭＳ Ｐゴシック" pitchFamily="34" charset="-128"/>
              </a:rPr>
              <a:pPr/>
              <a:t>23</a:t>
            </a:fld>
            <a:endParaRPr lang="en-US" smtClean="0">
              <a:latin typeface="Arial" pitchFamily="34" charset="0"/>
              <a:ea typeface="ＭＳ Ｐゴシック" pitchFamily="34"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93840B1-1335-4ABB-8617-6A8A76E90738}" type="slidenum">
              <a:rPr lang="en-US" smtClean="0">
                <a:latin typeface="Arial" pitchFamily="34" charset="0"/>
                <a:ea typeface="ＭＳ Ｐゴシック" pitchFamily="34" charset="-128"/>
              </a:rPr>
              <a:pPr/>
              <a:t>24</a:t>
            </a:fld>
            <a:endParaRPr lang="en-US" smtClean="0">
              <a:latin typeface="Arial" pitchFamily="34" charset="0"/>
              <a:ea typeface="ＭＳ Ｐゴシック" pitchFamily="34"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FC3C595-1C98-481D-829C-26B757F80DAA}" type="slidenum">
              <a:rPr lang="en-US" smtClean="0">
                <a:latin typeface="Arial" pitchFamily="34" charset="0"/>
                <a:ea typeface="ＭＳ Ｐゴシック" pitchFamily="34" charset="-128"/>
              </a:rPr>
              <a:pPr/>
              <a:t>25</a:t>
            </a:fld>
            <a:endParaRPr lang="en-US" smtClean="0">
              <a:latin typeface="Arial" pitchFamily="34" charset="0"/>
              <a:ea typeface="ＭＳ Ｐゴシック" pitchFamily="34"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B601AC1-C992-4518-A8A6-FD327052FB99}" type="slidenum">
              <a:rPr lang="en-US" smtClean="0">
                <a:latin typeface="Arial" pitchFamily="34" charset="0"/>
                <a:ea typeface="ＭＳ Ｐゴシック" pitchFamily="34" charset="-128"/>
              </a:rPr>
              <a:pPr/>
              <a:t>26</a:t>
            </a:fld>
            <a:endParaRPr lang="en-US" smtClean="0">
              <a:latin typeface="Arial" pitchFamily="34" charset="0"/>
              <a:ea typeface="ＭＳ Ｐゴシック" pitchFamily="34"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0085FFD-A834-4F47-9FF3-E751E99C1394}" type="slidenum">
              <a:rPr lang="en-US" smtClean="0">
                <a:latin typeface="Arial" pitchFamily="34" charset="0"/>
                <a:ea typeface="ＭＳ Ｐゴシック" pitchFamily="34" charset="-128"/>
              </a:rPr>
              <a:pPr/>
              <a:t>2</a:t>
            </a:fld>
            <a:endParaRPr lang="en-US" smtClean="0">
              <a:latin typeface="Arial" pitchFamily="34" charset="0"/>
              <a:ea typeface="ＭＳ Ｐゴシック" pitchFamily="34"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282438A-35B2-41A8-AFCE-FCA2670A9F5F}" type="slidenum">
              <a:rPr lang="en-US" smtClean="0">
                <a:latin typeface="Arial" pitchFamily="34" charset="0"/>
                <a:ea typeface="ＭＳ Ｐゴシック" pitchFamily="34" charset="-128"/>
              </a:rPr>
              <a:pPr/>
              <a:t>3</a:t>
            </a:fld>
            <a:endParaRPr lang="en-US" smtClean="0">
              <a:latin typeface="Arial" pitchFamily="34" charset="0"/>
              <a:ea typeface="ＭＳ Ｐゴシック" pitchFamily="34"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2FE7991-941E-486C-9BC8-59750AE55879}" type="slidenum">
              <a:rPr lang="en-US" smtClean="0">
                <a:latin typeface="Arial" pitchFamily="34" charset="0"/>
                <a:ea typeface="ＭＳ Ｐゴシック" pitchFamily="34" charset="-128"/>
              </a:rPr>
              <a:pPr/>
              <a:t>4</a:t>
            </a:fld>
            <a:endParaRPr lang="en-US" smtClean="0">
              <a:latin typeface="Arial" pitchFamily="34" charset="0"/>
              <a:ea typeface="ＭＳ Ｐゴシック" pitchFamily="34"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E4F04AA3-FA74-4677-87AE-F6CBF3CF94F5}" type="slidenum">
              <a:rPr lang="en-US" smtClean="0">
                <a:latin typeface="Arial" pitchFamily="34" charset="0"/>
                <a:ea typeface="ＭＳ Ｐゴシック" pitchFamily="34" charset="-128"/>
              </a:rPr>
              <a:pPr/>
              <a:t>9</a:t>
            </a:fld>
            <a:endParaRPr lang="en-US" smtClean="0">
              <a:latin typeface="Arial" pitchFamily="34" charset="0"/>
              <a:ea typeface="ＭＳ Ｐゴシック" pitchFamily="34"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17F636A-0235-443F-9FD9-107E8ACD1E3B}" type="slidenum">
              <a:rPr lang="en-US" smtClean="0">
                <a:latin typeface="Arial" pitchFamily="34" charset="0"/>
                <a:ea typeface="ＭＳ Ｐゴシック" pitchFamily="34" charset="-128"/>
              </a:rPr>
              <a:pPr/>
              <a:t>10</a:t>
            </a:fld>
            <a:endParaRPr lang="en-US" smtClean="0">
              <a:latin typeface="Arial" pitchFamily="34" charset="0"/>
              <a:ea typeface="ＭＳ Ｐゴシック" pitchFamily="34"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28EBC11-8565-4AC7-9F76-6BEF793E4B00}" type="slidenum">
              <a:rPr lang="en-US" smtClean="0">
                <a:latin typeface="Arial" pitchFamily="34" charset="0"/>
                <a:ea typeface="ＭＳ Ｐゴシック" pitchFamily="34" charset="-128"/>
              </a:rPr>
              <a:pPr/>
              <a:t>12</a:t>
            </a:fld>
            <a:endParaRPr lang="en-US" smtClean="0">
              <a:latin typeface="Arial" pitchFamily="34" charset="0"/>
              <a:ea typeface="ＭＳ Ｐゴシック" pitchFamily="34"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5DFC32B-EB69-4A4F-9845-4492BDC47B76}" type="slidenum">
              <a:rPr lang="en-US" smtClean="0">
                <a:latin typeface="Arial" pitchFamily="34" charset="0"/>
                <a:ea typeface="ＭＳ Ｐゴシック" pitchFamily="34" charset="-128"/>
              </a:rPr>
              <a:pPr/>
              <a:t>13</a:t>
            </a:fld>
            <a:endParaRPr lang="en-US" smtClean="0">
              <a:latin typeface="Arial" pitchFamily="34" charset="0"/>
              <a:ea typeface="ＭＳ Ｐゴシック" pitchFamily="34"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5700910-641D-496A-A937-7D215B517A90}" type="slidenum">
              <a:rPr lang="en-US" smtClean="0">
                <a:latin typeface="Arial" pitchFamily="34" charset="0"/>
                <a:ea typeface="ＭＳ Ｐゴシック" pitchFamily="34" charset="-128"/>
              </a:rPr>
              <a:pPr/>
              <a:t>14</a:t>
            </a:fld>
            <a:endParaRPr lang="en-US" smtClean="0">
              <a:latin typeface="Arial" pitchFamily="34" charset="0"/>
              <a:ea typeface="ＭＳ Ｐゴシック" pitchFamily="34"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1650" y="912813"/>
            <a:ext cx="1943100" cy="51831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2350" y="912813"/>
            <a:ext cx="5676900" cy="5183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2235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8475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22350" y="912813"/>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2235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8" descr="njit_Admin_footer_PPT"/>
          <p:cNvPicPr>
            <a:picLocks noChangeAspect="1" noChangeArrowheads="1"/>
          </p:cNvPicPr>
          <p:nvPr userDrawn="1"/>
        </p:nvPicPr>
        <p:blipFill>
          <a:blip r:embed="rId13" cstate="print"/>
          <a:srcRect/>
          <a:stretch>
            <a:fillRect/>
          </a:stretch>
        </p:blipFill>
        <p:spPr bwMode="auto">
          <a:xfrm>
            <a:off x="0" y="6069013"/>
            <a:ext cx="9188450" cy="803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ITC Stone Sans Std Semibold" pitchFamily="-112" charset="0"/>
          <a:ea typeface="ＭＳ Ｐゴシック" pitchFamily="-112" charset="-128"/>
        </a:defRPr>
      </a:lvl2pPr>
      <a:lvl3pPr algn="l" rtl="0" eaLnBrk="0" fontAlgn="base" hangingPunct="0">
        <a:spcBef>
          <a:spcPct val="0"/>
        </a:spcBef>
        <a:spcAft>
          <a:spcPct val="0"/>
        </a:spcAft>
        <a:defRPr sz="3800">
          <a:solidFill>
            <a:schemeClr val="tx2"/>
          </a:solidFill>
          <a:latin typeface="ITC Stone Sans Std Semibold" pitchFamily="-112" charset="0"/>
          <a:ea typeface="ＭＳ Ｐゴシック" pitchFamily="-112" charset="-128"/>
        </a:defRPr>
      </a:lvl3pPr>
      <a:lvl4pPr algn="l" rtl="0" eaLnBrk="0" fontAlgn="base" hangingPunct="0">
        <a:spcBef>
          <a:spcPct val="0"/>
        </a:spcBef>
        <a:spcAft>
          <a:spcPct val="0"/>
        </a:spcAft>
        <a:defRPr sz="3800">
          <a:solidFill>
            <a:schemeClr val="tx2"/>
          </a:solidFill>
          <a:latin typeface="ITC Stone Sans Std Semibold" pitchFamily="-112" charset="0"/>
          <a:ea typeface="ＭＳ Ｐゴシック" pitchFamily="-112" charset="-128"/>
        </a:defRPr>
      </a:lvl4pPr>
      <a:lvl5pPr algn="l" rtl="0" eaLnBrk="0" fontAlgn="base" hangingPunct="0">
        <a:spcBef>
          <a:spcPct val="0"/>
        </a:spcBef>
        <a:spcAft>
          <a:spcPct val="0"/>
        </a:spcAft>
        <a:defRPr sz="3800">
          <a:solidFill>
            <a:schemeClr val="tx2"/>
          </a:solidFill>
          <a:latin typeface="ITC Stone Sans Std Semibold" pitchFamily="-112" charset="0"/>
          <a:ea typeface="ＭＳ Ｐゴシック" pitchFamily="-112" charset="-128"/>
        </a:defRPr>
      </a:lvl5pPr>
      <a:lvl6pPr marL="457200" algn="l" rtl="0" fontAlgn="base">
        <a:spcBef>
          <a:spcPct val="0"/>
        </a:spcBef>
        <a:spcAft>
          <a:spcPct val="0"/>
        </a:spcAft>
        <a:defRPr sz="3800">
          <a:solidFill>
            <a:schemeClr val="tx2"/>
          </a:solidFill>
          <a:latin typeface="ITC Stone Sans Std Semibold" pitchFamily="-112" charset="0"/>
          <a:ea typeface="ＭＳ Ｐゴシック" pitchFamily="-112" charset="-128"/>
        </a:defRPr>
      </a:lvl6pPr>
      <a:lvl7pPr marL="914400" algn="l" rtl="0" fontAlgn="base">
        <a:spcBef>
          <a:spcPct val="0"/>
        </a:spcBef>
        <a:spcAft>
          <a:spcPct val="0"/>
        </a:spcAft>
        <a:defRPr sz="3800">
          <a:solidFill>
            <a:schemeClr val="tx2"/>
          </a:solidFill>
          <a:latin typeface="ITC Stone Sans Std Semibold" pitchFamily="-112" charset="0"/>
          <a:ea typeface="ＭＳ Ｐゴシック" pitchFamily="-112" charset="-128"/>
        </a:defRPr>
      </a:lvl7pPr>
      <a:lvl8pPr marL="1371600" algn="l" rtl="0" fontAlgn="base">
        <a:spcBef>
          <a:spcPct val="0"/>
        </a:spcBef>
        <a:spcAft>
          <a:spcPct val="0"/>
        </a:spcAft>
        <a:defRPr sz="3800">
          <a:solidFill>
            <a:schemeClr val="tx2"/>
          </a:solidFill>
          <a:latin typeface="ITC Stone Sans Std Semibold" pitchFamily="-112" charset="0"/>
          <a:ea typeface="ＭＳ Ｐゴシック" pitchFamily="-112" charset="-128"/>
        </a:defRPr>
      </a:lvl8pPr>
      <a:lvl9pPr marL="1828800" algn="l" rtl="0" fontAlgn="base">
        <a:spcBef>
          <a:spcPct val="0"/>
        </a:spcBef>
        <a:spcAft>
          <a:spcPct val="0"/>
        </a:spcAft>
        <a:defRPr sz="3800">
          <a:solidFill>
            <a:schemeClr val="tx2"/>
          </a:solidFill>
          <a:latin typeface="ITC Stone Sans Std Semibold" pitchFamily="-112" charset="0"/>
          <a:ea typeface="ＭＳ Ｐゴシック" pitchFamily="-112" charset="-128"/>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295400" y="1066800"/>
            <a:ext cx="6324600" cy="457200"/>
          </a:xfrm>
          <a:prstGeom prst="rect">
            <a:avLst/>
          </a:prstGeom>
          <a:noFill/>
          <a:ln w="9525">
            <a:noFill/>
            <a:miter lim="800000"/>
            <a:headEnd/>
            <a:tailEnd/>
          </a:ln>
        </p:spPr>
        <p:txBody>
          <a:bodyPr>
            <a:spAutoFit/>
          </a:bodyPr>
          <a:lstStyle/>
          <a:p>
            <a:pPr>
              <a:spcBef>
                <a:spcPct val="50000"/>
              </a:spcBef>
            </a:pPr>
            <a:endParaRPr lang="en-US"/>
          </a:p>
        </p:txBody>
      </p:sp>
      <p:sp>
        <p:nvSpPr>
          <p:cNvPr id="2051" name="Text Box 6"/>
          <p:cNvSpPr txBox="1">
            <a:spLocks noChangeArrowheads="1"/>
          </p:cNvSpPr>
          <p:nvPr/>
        </p:nvSpPr>
        <p:spPr bwMode="auto">
          <a:xfrm>
            <a:off x="0" y="1371600"/>
            <a:ext cx="9144000" cy="457200"/>
          </a:xfrm>
          <a:prstGeom prst="rect">
            <a:avLst/>
          </a:prstGeom>
          <a:noFill/>
          <a:ln w="9525">
            <a:noFill/>
            <a:miter lim="800000"/>
            <a:headEnd/>
            <a:tailEnd/>
          </a:ln>
        </p:spPr>
        <p:txBody>
          <a:bodyPr>
            <a:spAutoFit/>
          </a:bodyPr>
          <a:lstStyle/>
          <a:p>
            <a:pPr>
              <a:spcBef>
                <a:spcPct val="50000"/>
              </a:spcBef>
            </a:pPr>
            <a:endParaRPr lang="en-US"/>
          </a:p>
        </p:txBody>
      </p:sp>
      <p:sp>
        <p:nvSpPr>
          <p:cNvPr id="2052" name="Text Box 8"/>
          <p:cNvSpPr txBox="1">
            <a:spLocks noChangeArrowheads="1"/>
          </p:cNvSpPr>
          <p:nvPr/>
        </p:nvSpPr>
        <p:spPr bwMode="auto">
          <a:xfrm>
            <a:off x="0" y="1066800"/>
            <a:ext cx="9144000" cy="457200"/>
          </a:xfrm>
          <a:prstGeom prst="rect">
            <a:avLst/>
          </a:prstGeom>
          <a:noFill/>
          <a:ln w="9525">
            <a:noFill/>
            <a:miter lim="800000"/>
            <a:headEnd/>
            <a:tailEnd/>
          </a:ln>
        </p:spPr>
        <p:txBody>
          <a:bodyPr>
            <a:spAutoFit/>
          </a:bodyPr>
          <a:lstStyle/>
          <a:p>
            <a:pPr>
              <a:spcBef>
                <a:spcPct val="50000"/>
              </a:spcBef>
            </a:pPr>
            <a:endParaRPr lang="en-US"/>
          </a:p>
        </p:txBody>
      </p:sp>
      <p:sp>
        <p:nvSpPr>
          <p:cNvPr id="2053" name="Text Box 10"/>
          <p:cNvSpPr txBox="1">
            <a:spLocks noChangeArrowheads="1"/>
          </p:cNvSpPr>
          <p:nvPr/>
        </p:nvSpPr>
        <p:spPr bwMode="auto">
          <a:xfrm>
            <a:off x="0" y="1524000"/>
            <a:ext cx="9144000" cy="457200"/>
          </a:xfrm>
          <a:prstGeom prst="rect">
            <a:avLst/>
          </a:prstGeom>
          <a:noFill/>
          <a:ln w="9525">
            <a:noFill/>
            <a:miter lim="800000"/>
            <a:headEnd/>
            <a:tailEnd/>
          </a:ln>
        </p:spPr>
        <p:txBody>
          <a:bodyPr>
            <a:spAutoFit/>
          </a:bodyPr>
          <a:lstStyle/>
          <a:p>
            <a:pPr>
              <a:spcBef>
                <a:spcPct val="50000"/>
              </a:spcBef>
            </a:pPr>
            <a:endParaRPr lang="en-US"/>
          </a:p>
        </p:txBody>
      </p:sp>
      <p:pic>
        <p:nvPicPr>
          <p:cNvPr id="2054" name="Picture 11" descr="njit_KO_desc_tag"/>
          <p:cNvPicPr>
            <a:picLocks noChangeAspect="1" noChangeArrowheads="1"/>
          </p:cNvPicPr>
          <p:nvPr/>
        </p:nvPicPr>
        <p:blipFill>
          <a:blip r:embed="rId4" cstate="print"/>
          <a:srcRect/>
          <a:stretch>
            <a:fillRect/>
          </a:stretch>
        </p:blipFill>
        <p:spPr bwMode="auto">
          <a:xfrm>
            <a:off x="-457200" y="-488950"/>
            <a:ext cx="10058400" cy="7835900"/>
          </a:xfrm>
          <a:prstGeom prst="rect">
            <a:avLst/>
          </a:prstGeom>
          <a:noFill/>
          <a:ln w="9525">
            <a:noFill/>
            <a:miter lim="800000"/>
            <a:headEnd/>
            <a:tailEnd/>
          </a:ln>
        </p:spPr>
      </p:pic>
      <p:pic>
        <p:nvPicPr>
          <p:cNvPr id="2055" name="Picture 13" descr="njit_KO_desc_tag"/>
          <p:cNvPicPr>
            <a:picLocks noChangeAspect="1" noChangeArrowheads="1"/>
          </p:cNvPicPr>
          <p:nvPr/>
        </p:nvPicPr>
        <p:blipFill>
          <a:blip r:embed="rId5" cstate="print"/>
          <a:srcRect/>
          <a:stretch>
            <a:fillRect/>
          </a:stretch>
        </p:blipFill>
        <p:spPr bwMode="auto">
          <a:xfrm>
            <a:off x="-457200" y="-484188"/>
            <a:ext cx="10059988" cy="7827963"/>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228600"/>
            <a:ext cx="7772400" cy="1143000"/>
          </a:xfrm>
        </p:spPr>
        <p:txBody>
          <a:bodyPr/>
          <a:lstStyle/>
          <a:p>
            <a:pPr eaLnBrk="1" hangingPunct="1"/>
            <a:r>
              <a:rPr lang="en-US" smtClean="0"/>
              <a:t>All FTFTF SAT Verbal 25</a:t>
            </a:r>
            <a:r>
              <a:rPr lang="en-US" baseline="30000" smtClean="0"/>
              <a:t>th</a:t>
            </a:r>
            <a:r>
              <a:rPr lang="en-US" smtClean="0"/>
              <a:t> and 75</a:t>
            </a:r>
            <a:r>
              <a:rPr lang="en-US" baseline="30000" smtClean="0"/>
              <a:t>th</a:t>
            </a:r>
            <a:r>
              <a:rPr lang="en-US" smtClean="0"/>
              <a:t> Percentiles</a:t>
            </a:r>
          </a:p>
        </p:txBody>
      </p:sp>
      <p:graphicFrame>
        <p:nvGraphicFramePr>
          <p:cNvPr id="5" name="Chart 4"/>
          <p:cNvGraphicFramePr>
            <a:graphicFrameLocks/>
          </p:cNvGraphicFramePr>
          <p:nvPr/>
        </p:nvGraphicFramePr>
        <p:xfrm>
          <a:off x="533400" y="1600200"/>
          <a:ext cx="83820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 HS Rank</a:t>
            </a:r>
            <a:endParaRPr lang="en-US" dirty="0"/>
          </a:p>
        </p:txBody>
      </p:sp>
      <p:sp>
        <p:nvSpPr>
          <p:cNvPr id="3" name="Content Placeholder 2"/>
          <p:cNvSpPr>
            <a:spLocks noGrp="1"/>
          </p:cNvSpPr>
          <p:nvPr>
            <p:ph idx="1"/>
          </p:nvPr>
        </p:nvSpPr>
        <p:spPr/>
        <p:txBody>
          <a:bodyPr/>
          <a:lstStyle/>
          <a:p>
            <a:endParaRPr lang="en-US" dirty="0" smtClean="0"/>
          </a:p>
          <a:p>
            <a:r>
              <a:rPr lang="en-US" dirty="0" smtClean="0"/>
              <a:t>HS Rank is an excellent indicator </a:t>
            </a:r>
            <a:r>
              <a:rPr lang="en-US" dirty="0" smtClean="0"/>
              <a:t>of university performance but its utility depends somewhat on the quality </a:t>
            </a:r>
            <a:r>
              <a:rPr lang="en-US" dirty="0" smtClean="0"/>
              <a:t>of the high </a:t>
            </a:r>
            <a:r>
              <a:rPr lang="en-US" dirty="0" smtClean="0"/>
              <a:t>school.</a:t>
            </a:r>
          </a:p>
          <a:p>
            <a:endParaRPr lang="en-US" dirty="0" smtClean="0"/>
          </a:p>
          <a:p>
            <a:r>
              <a:rPr lang="en-US" dirty="0" smtClean="0"/>
              <a:t>To the extent it can be evaluated, the quality of high schools from which NJIT students are recruited has almost certainly improved.</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228600"/>
            <a:ext cx="7772400" cy="1143000"/>
          </a:xfrm>
        </p:spPr>
        <p:txBody>
          <a:bodyPr/>
          <a:lstStyle/>
          <a:p>
            <a:pPr eaLnBrk="1" hangingPunct="1"/>
            <a:r>
              <a:rPr lang="en-US" smtClean="0"/>
              <a:t>All FTFTF High School Rank Percentiles</a:t>
            </a:r>
          </a:p>
        </p:txBody>
      </p:sp>
      <p:graphicFrame>
        <p:nvGraphicFramePr>
          <p:cNvPr id="4" name="Chart 3"/>
          <p:cNvGraphicFramePr>
            <a:graphicFrameLocks/>
          </p:cNvGraphicFramePr>
          <p:nvPr/>
        </p:nvGraphicFramePr>
        <p:xfrm>
          <a:off x="533400" y="1600200"/>
          <a:ext cx="83058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228600"/>
            <a:ext cx="7772400" cy="1143000"/>
          </a:xfrm>
        </p:spPr>
        <p:txBody>
          <a:bodyPr/>
          <a:lstStyle/>
          <a:p>
            <a:pPr eaLnBrk="1" hangingPunct="1"/>
            <a:r>
              <a:rPr lang="en-US" smtClean="0"/>
              <a:t>Regular FTFTF High School Rank Percentiles</a:t>
            </a:r>
          </a:p>
        </p:txBody>
      </p:sp>
      <p:graphicFrame>
        <p:nvGraphicFramePr>
          <p:cNvPr id="5" name="Chart 4"/>
          <p:cNvGraphicFramePr>
            <a:graphicFrameLocks/>
          </p:cNvGraphicFramePr>
          <p:nvPr/>
        </p:nvGraphicFramePr>
        <p:xfrm>
          <a:off x="457200" y="1524000"/>
          <a:ext cx="82296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228600"/>
            <a:ext cx="7772400" cy="1143000"/>
          </a:xfrm>
        </p:spPr>
        <p:txBody>
          <a:bodyPr/>
          <a:lstStyle/>
          <a:p>
            <a:pPr eaLnBrk="1" hangingPunct="1"/>
            <a:r>
              <a:rPr lang="en-US" smtClean="0"/>
              <a:t>Honors FTFTF High School Rank Percentiles</a:t>
            </a:r>
          </a:p>
        </p:txBody>
      </p:sp>
      <p:graphicFrame>
        <p:nvGraphicFramePr>
          <p:cNvPr id="4" name="Chart 3"/>
          <p:cNvGraphicFramePr>
            <a:graphicFrameLocks/>
          </p:cNvGraphicFramePr>
          <p:nvPr/>
        </p:nvGraphicFramePr>
        <p:xfrm>
          <a:off x="533400" y="1600200"/>
          <a:ext cx="83058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228600"/>
            <a:ext cx="7772400" cy="1143000"/>
          </a:xfrm>
        </p:spPr>
        <p:txBody>
          <a:bodyPr/>
          <a:lstStyle/>
          <a:p>
            <a:pPr eaLnBrk="1" hangingPunct="1"/>
            <a:r>
              <a:rPr lang="en-US" smtClean="0"/>
              <a:t>EOP FTFTF High School Rank Percentiles</a:t>
            </a:r>
          </a:p>
        </p:txBody>
      </p:sp>
      <p:graphicFrame>
        <p:nvGraphicFramePr>
          <p:cNvPr id="4" name="Chart 3"/>
          <p:cNvGraphicFramePr>
            <a:graphicFrameLocks/>
          </p:cNvGraphicFramePr>
          <p:nvPr/>
        </p:nvGraphicFramePr>
        <p:xfrm>
          <a:off x="685800" y="1752600"/>
          <a:ext cx="83058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228600"/>
            <a:ext cx="8001000" cy="1143000"/>
          </a:xfrm>
        </p:spPr>
        <p:txBody>
          <a:bodyPr/>
          <a:lstStyle/>
          <a:p>
            <a:pPr eaLnBrk="1" hangingPunct="1"/>
            <a:r>
              <a:rPr lang="en-US" dirty="0" smtClean="0"/>
              <a:t>NJIT vs. Peers 4-Year and 6-Year Graduation Rates</a:t>
            </a:r>
          </a:p>
        </p:txBody>
      </p:sp>
      <p:graphicFrame>
        <p:nvGraphicFramePr>
          <p:cNvPr id="4" name="Chart 3"/>
          <p:cNvGraphicFramePr>
            <a:graphicFrameLocks/>
          </p:cNvGraphicFramePr>
          <p:nvPr>
            <p:extLst>
              <p:ext uri="{D42A27DB-BD31-4B8C-83A1-F6EECF244321}">
                <p14:modId xmlns:p14="http://schemas.microsoft.com/office/powerpoint/2010/main" xmlns="" val="2323677766"/>
              </p:ext>
            </p:extLst>
          </p:nvPr>
        </p:nvGraphicFramePr>
        <p:xfrm>
          <a:off x="152400" y="1524000"/>
          <a:ext cx="89154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779527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228600"/>
            <a:ext cx="7772400" cy="1143000"/>
          </a:xfrm>
        </p:spPr>
        <p:txBody>
          <a:bodyPr/>
          <a:lstStyle/>
          <a:p>
            <a:pPr eaLnBrk="1" hangingPunct="1"/>
            <a:r>
              <a:rPr lang="en-US" smtClean="0"/>
              <a:t>6-Year Graduation Rates</a:t>
            </a:r>
          </a:p>
        </p:txBody>
      </p:sp>
      <p:graphicFrame>
        <p:nvGraphicFramePr>
          <p:cNvPr id="5" name="Chart 4"/>
          <p:cNvGraphicFramePr>
            <a:graphicFrameLocks/>
          </p:cNvGraphicFramePr>
          <p:nvPr/>
        </p:nvGraphicFramePr>
        <p:xfrm>
          <a:off x="457200" y="1143000"/>
          <a:ext cx="85344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nvGraphicFramePr>
        <p:xfrm>
          <a:off x="609600" y="5867400"/>
          <a:ext cx="5334000" cy="160049"/>
        </p:xfrm>
        <a:graphic>
          <a:graphicData uri="http://schemas.openxmlformats.org/drawingml/2006/table">
            <a:tbl>
              <a:tblPr>
                <a:tableStyleId>{5C22544A-7EE6-4342-B048-85BDC9FD1C3A}</a:tableStyleId>
              </a:tblPr>
              <a:tblGrid>
                <a:gridCol w="5334000"/>
              </a:tblGrid>
              <a:tr h="1524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latin typeface="+mn-lt"/>
                        </a:rPr>
                        <a:t>Transfers are first-time full-time degree-seeking undergraduate transfers of all class levels.</a:t>
                      </a:r>
                      <a:endParaRPr lang="en-US" sz="1000" b="0" i="0" u="none" strike="noStrike" dirty="0">
                        <a:solidFill>
                          <a:srgbClr val="000000"/>
                        </a:solidFill>
                        <a:effectLst/>
                        <a:latin typeface="Arial"/>
                      </a:endParaRPr>
                    </a:p>
                  </a:txBody>
                  <a:tcPr marL="7620" marR="7620" marT="7649" marB="0" anchor="b"/>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228600"/>
            <a:ext cx="8001000" cy="1143000"/>
          </a:xfrm>
        </p:spPr>
        <p:txBody>
          <a:bodyPr/>
          <a:lstStyle/>
          <a:p>
            <a:pPr eaLnBrk="1" hangingPunct="1"/>
            <a:r>
              <a:rPr lang="en-US" dirty="0" smtClean="0"/>
              <a:t>6-Year Native Graduation Rates vs. 4-Year Transfer Graduation Rates</a:t>
            </a:r>
          </a:p>
        </p:txBody>
      </p:sp>
      <p:graphicFrame>
        <p:nvGraphicFramePr>
          <p:cNvPr id="7" name="Table 6"/>
          <p:cNvGraphicFramePr>
            <a:graphicFrameLocks noGrp="1"/>
          </p:cNvGraphicFramePr>
          <p:nvPr/>
        </p:nvGraphicFramePr>
        <p:xfrm>
          <a:off x="609600" y="5867400"/>
          <a:ext cx="5334000" cy="160049"/>
        </p:xfrm>
        <a:graphic>
          <a:graphicData uri="http://schemas.openxmlformats.org/drawingml/2006/table">
            <a:tbl>
              <a:tblPr>
                <a:tableStyleId>{5C22544A-7EE6-4342-B048-85BDC9FD1C3A}</a:tableStyleId>
              </a:tblPr>
              <a:tblGrid>
                <a:gridCol w="5334000"/>
              </a:tblGrid>
              <a:tr h="1524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latin typeface="+mn-lt"/>
                        </a:rPr>
                        <a:t>Transfers are first-time full-time degree-seeking undergraduate transfers of all class levels.</a:t>
                      </a:r>
                      <a:endParaRPr lang="en-US" sz="1000" b="0" i="0" u="none" strike="noStrike" dirty="0">
                        <a:solidFill>
                          <a:srgbClr val="000000"/>
                        </a:solidFill>
                        <a:effectLst/>
                        <a:latin typeface="Arial"/>
                      </a:endParaRPr>
                    </a:p>
                  </a:txBody>
                  <a:tcPr marL="7620" marR="7620" marT="7649" marB="0" anchor="b"/>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xmlns="" val="2377397174"/>
              </p:ext>
            </p:extLst>
          </p:nvPr>
        </p:nvGraphicFramePr>
        <p:xfrm>
          <a:off x="228600" y="1600200"/>
          <a:ext cx="87630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093398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228600"/>
            <a:ext cx="8001000" cy="1143000"/>
          </a:xfrm>
        </p:spPr>
        <p:txBody>
          <a:bodyPr/>
          <a:lstStyle/>
          <a:p>
            <a:pPr eaLnBrk="1" hangingPunct="1"/>
            <a:r>
              <a:rPr lang="en-US" sz="3000" dirty="0" smtClean="0"/>
              <a:t>6-Year </a:t>
            </a:r>
            <a:r>
              <a:rPr lang="en-US" sz="3000" dirty="0"/>
              <a:t>Graduation Rates </a:t>
            </a:r>
            <a:r>
              <a:rPr lang="en-US" sz="3000" dirty="0" smtClean="0"/>
              <a:t>of Native Students Who Changed Major in Their Sophomore Year vs. 4-Year Transfer Graduation Rates</a:t>
            </a:r>
          </a:p>
        </p:txBody>
      </p:sp>
      <p:graphicFrame>
        <p:nvGraphicFramePr>
          <p:cNvPr id="7" name="Table 6"/>
          <p:cNvGraphicFramePr>
            <a:graphicFrameLocks noGrp="1"/>
          </p:cNvGraphicFramePr>
          <p:nvPr/>
        </p:nvGraphicFramePr>
        <p:xfrm>
          <a:off x="609600" y="5867400"/>
          <a:ext cx="5334000" cy="160049"/>
        </p:xfrm>
        <a:graphic>
          <a:graphicData uri="http://schemas.openxmlformats.org/drawingml/2006/table">
            <a:tbl>
              <a:tblPr>
                <a:tableStyleId>{5C22544A-7EE6-4342-B048-85BDC9FD1C3A}</a:tableStyleId>
              </a:tblPr>
              <a:tblGrid>
                <a:gridCol w="5334000"/>
              </a:tblGrid>
              <a:tr h="1524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latin typeface="+mn-lt"/>
                        </a:rPr>
                        <a:t>Transfers are first-time full-time degree-seeking undergraduate transfers of all class levels.</a:t>
                      </a:r>
                      <a:endParaRPr lang="en-US" sz="1000" b="0" i="0" u="none" strike="noStrike" dirty="0">
                        <a:solidFill>
                          <a:srgbClr val="000000"/>
                        </a:solidFill>
                        <a:effectLst/>
                        <a:latin typeface="Arial"/>
                      </a:endParaRPr>
                    </a:p>
                  </a:txBody>
                  <a:tcPr marL="7620" marR="7620" marT="7649"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xmlns="" val="2662561758"/>
              </p:ext>
            </p:extLst>
          </p:nvPr>
        </p:nvGraphicFramePr>
        <p:xfrm>
          <a:off x="304800" y="1828800"/>
          <a:ext cx="86106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081853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22350" y="912813"/>
            <a:ext cx="7772400" cy="1981200"/>
          </a:xfrm>
          <a:noFill/>
        </p:spPr>
        <p:txBody>
          <a:bodyPr/>
          <a:lstStyle/>
          <a:p>
            <a:pPr algn="ctr" eaLnBrk="1" hangingPunct="1"/>
            <a:r>
              <a:rPr lang="en-US" dirty="0" smtClean="0"/>
              <a:t>2002-2011 Selectivity and Graduation Rates at NJIT</a:t>
            </a:r>
          </a:p>
        </p:txBody>
      </p:sp>
      <p:sp>
        <p:nvSpPr>
          <p:cNvPr id="3075" name="Rectangle 3"/>
          <p:cNvSpPr>
            <a:spLocks noGrp="1" noChangeArrowheads="1"/>
          </p:cNvSpPr>
          <p:nvPr>
            <p:ph type="body" idx="1"/>
          </p:nvPr>
        </p:nvSpPr>
        <p:spPr>
          <a:xfrm>
            <a:off x="1022350" y="4800600"/>
            <a:ext cx="7772400" cy="1295400"/>
          </a:xfrm>
          <a:noFill/>
        </p:spPr>
        <p:txBody>
          <a:bodyPr/>
          <a:lstStyle/>
          <a:p>
            <a:pPr eaLnBrk="1" hangingPunct="1">
              <a:buFontTx/>
              <a:buNone/>
            </a:pPr>
            <a:r>
              <a:rPr lang="en-US" sz="2000" dirty="0" smtClean="0"/>
              <a:t>Office of Institutional Research and Planning</a:t>
            </a:r>
          </a:p>
          <a:p>
            <a:pPr eaLnBrk="1" hangingPunct="1">
              <a:buFontTx/>
              <a:buNone/>
            </a:pPr>
            <a:r>
              <a:rPr lang="en-US" sz="2000" dirty="0" smtClean="0"/>
              <a:t>April 25</a:t>
            </a:r>
            <a:r>
              <a:rPr lang="en-US" sz="2000" baseline="30000" dirty="0" smtClean="0"/>
              <a:t>th</a:t>
            </a:r>
            <a:r>
              <a:rPr lang="en-US" sz="2000" dirty="0" smtClean="0"/>
              <a:t>, 2012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457200"/>
          </a:xfrm>
          <a:prstGeom prst="rect">
            <a:avLst/>
          </a:prstGeom>
          <a:noFill/>
          <a:ln w="9525">
            <a:noFill/>
            <a:miter lim="800000"/>
            <a:headEnd/>
            <a:tailEnd/>
          </a:ln>
        </p:spPr>
        <p:txBody>
          <a:bodyPr>
            <a:spAutoFit/>
          </a:bodyPr>
          <a:lstStyle/>
          <a:p>
            <a:pPr>
              <a:spcBef>
                <a:spcPct val="50000"/>
              </a:spcBef>
            </a:pPr>
            <a:endParaRPr lang="en-US"/>
          </a:p>
        </p:txBody>
      </p:sp>
      <p:pic>
        <p:nvPicPr>
          <p:cNvPr id="18435" name="Picture 3" descr="njit_Admin_closer_PPT"/>
          <p:cNvPicPr>
            <a:picLocks noChangeAspect="1" noChangeArrowheads="1"/>
          </p:cNvPicPr>
          <p:nvPr/>
        </p:nvPicPr>
        <p:blipFill>
          <a:blip r:embed="rId2" cstate="print"/>
          <a:srcRect/>
          <a:stretch>
            <a:fillRect/>
          </a:stretch>
        </p:blipFill>
        <p:spPr bwMode="auto">
          <a:xfrm>
            <a:off x="-457200" y="-479425"/>
            <a:ext cx="10059988" cy="781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Appendix</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228600"/>
            <a:ext cx="7772400" cy="1143000"/>
          </a:xfrm>
        </p:spPr>
        <p:txBody>
          <a:bodyPr/>
          <a:lstStyle/>
          <a:p>
            <a:pPr eaLnBrk="1" hangingPunct="1"/>
            <a:r>
              <a:rPr lang="en-US" smtClean="0"/>
              <a:t>All FTFTF SAT Combined 25</a:t>
            </a:r>
            <a:r>
              <a:rPr lang="en-US" baseline="30000" smtClean="0"/>
              <a:t>th</a:t>
            </a:r>
            <a:r>
              <a:rPr lang="en-US" smtClean="0"/>
              <a:t> and 75</a:t>
            </a:r>
            <a:r>
              <a:rPr lang="en-US" baseline="30000" smtClean="0"/>
              <a:t>th</a:t>
            </a:r>
            <a:r>
              <a:rPr lang="en-US" smtClean="0"/>
              <a:t> Percentiles</a:t>
            </a:r>
          </a:p>
        </p:txBody>
      </p:sp>
      <p:graphicFrame>
        <p:nvGraphicFramePr>
          <p:cNvPr id="6" name="Chart 5"/>
          <p:cNvGraphicFramePr>
            <a:graphicFrameLocks/>
          </p:cNvGraphicFramePr>
          <p:nvPr/>
        </p:nvGraphicFramePr>
        <p:xfrm>
          <a:off x="533400" y="1600200"/>
          <a:ext cx="82296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228600"/>
            <a:ext cx="7772400" cy="1143000"/>
          </a:xfrm>
        </p:spPr>
        <p:txBody>
          <a:bodyPr/>
          <a:lstStyle/>
          <a:p>
            <a:pPr eaLnBrk="1" hangingPunct="1"/>
            <a:r>
              <a:rPr lang="en-US" smtClean="0"/>
              <a:t>Regular FTFTF SAT Percentiles</a:t>
            </a:r>
          </a:p>
        </p:txBody>
      </p:sp>
      <p:graphicFrame>
        <p:nvGraphicFramePr>
          <p:cNvPr id="5" name="All FTFTF SAT Percentiles 2002-2011"/>
          <p:cNvGraphicFramePr>
            <a:graphicFrameLocks/>
          </p:cNvGraphicFramePr>
          <p:nvPr/>
        </p:nvGraphicFramePr>
        <p:xfrm>
          <a:off x="533400" y="1066800"/>
          <a:ext cx="83058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228600"/>
            <a:ext cx="7772400" cy="1143000"/>
          </a:xfrm>
        </p:spPr>
        <p:txBody>
          <a:bodyPr/>
          <a:lstStyle/>
          <a:p>
            <a:pPr eaLnBrk="1" hangingPunct="1"/>
            <a:r>
              <a:rPr lang="en-US" smtClean="0"/>
              <a:t>Honors FTFTF SAT Percentiles</a:t>
            </a:r>
          </a:p>
        </p:txBody>
      </p:sp>
      <p:graphicFrame>
        <p:nvGraphicFramePr>
          <p:cNvPr id="4" name="All FTFTF SAT Percentiles 2002-2011"/>
          <p:cNvGraphicFramePr>
            <a:graphicFrameLocks/>
          </p:cNvGraphicFramePr>
          <p:nvPr/>
        </p:nvGraphicFramePr>
        <p:xfrm>
          <a:off x="228600" y="990600"/>
          <a:ext cx="8763000" cy="4953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66800" y="228600"/>
            <a:ext cx="7772400" cy="1143000"/>
          </a:xfrm>
        </p:spPr>
        <p:txBody>
          <a:bodyPr/>
          <a:lstStyle/>
          <a:p>
            <a:pPr eaLnBrk="1" hangingPunct="1"/>
            <a:r>
              <a:rPr lang="en-US" smtClean="0"/>
              <a:t>EOP FTFTF SAT Percentiles</a:t>
            </a:r>
          </a:p>
        </p:txBody>
      </p:sp>
      <p:graphicFrame>
        <p:nvGraphicFramePr>
          <p:cNvPr id="5" name="All FTFTF SAT Percentiles 2002-2011"/>
          <p:cNvGraphicFramePr>
            <a:graphicFrameLocks/>
          </p:cNvGraphicFramePr>
          <p:nvPr/>
        </p:nvGraphicFramePr>
        <p:xfrm>
          <a:off x="381000" y="990600"/>
          <a:ext cx="84582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228600"/>
            <a:ext cx="7772400" cy="1143000"/>
          </a:xfrm>
        </p:spPr>
        <p:txBody>
          <a:bodyPr/>
          <a:lstStyle/>
          <a:p>
            <a:pPr eaLnBrk="1" hangingPunct="1"/>
            <a:r>
              <a:rPr lang="en-US" smtClean="0"/>
              <a:t>4-Year Graduation Rates</a:t>
            </a:r>
          </a:p>
        </p:txBody>
      </p:sp>
      <p:graphicFrame>
        <p:nvGraphicFramePr>
          <p:cNvPr id="5" name="Chart 4"/>
          <p:cNvGraphicFramePr>
            <a:graphicFrameLocks/>
          </p:cNvGraphicFramePr>
          <p:nvPr>
            <p:extLst>
              <p:ext uri="{D42A27DB-BD31-4B8C-83A1-F6EECF244321}">
                <p14:modId xmlns:p14="http://schemas.microsoft.com/office/powerpoint/2010/main" xmlns="" val="1058088322"/>
              </p:ext>
            </p:extLst>
          </p:nvPr>
        </p:nvGraphicFramePr>
        <p:xfrm>
          <a:off x="381000" y="990600"/>
          <a:ext cx="8458200" cy="4800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p:cNvGraphicFramePr>
            <a:graphicFrameLocks noGrp="1"/>
          </p:cNvGraphicFramePr>
          <p:nvPr/>
        </p:nvGraphicFramePr>
        <p:xfrm>
          <a:off x="609600" y="5867400"/>
          <a:ext cx="5334000" cy="160049"/>
        </p:xfrm>
        <a:graphic>
          <a:graphicData uri="http://schemas.openxmlformats.org/drawingml/2006/table">
            <a:tbl>
              <a:tblPr>
                <a:tableStyleId>{5C22544A-7EE6-4342-B048-85BDC9FD1C3A}</a:tableStyleId>
              </a:tblPr>
              <a:tblGrid>
                <a:gridCol w="5334000"/>
              </a:tblGrid>
              <a:tr h="1524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latin typeface="+mn-lt"/>
                        </a:rPr>
                        <a:t>Transfers are first-time full-time degree-seeking undergraduate transfers of all class levels.</a:t>
                      </a:r>
                      <a:endParaRPr lang="en-US" sz="1000" b="0" i="0" u="none" strike="noStrike" dirty="0">
                        <a:solidFill>
                          <a:srgbClr val="000000"/>
                        </a:solidFill>
                        <a:effectLst/>
                        <a:latin typeface="Arial"/>
                      </a:endParaRPr>
                    </a:p>
                  </a:txBody>
                  <a:tcPr marL="7620" marR="7620" marT="7649" marB="0" anchor="b"/>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228600"/>
            <a:ext cx="7772400" cy="1143000"/>
          </a:xfrm>
        </p:spPr>
        <p:txBody>
          <a:bodyPr/>
          <a:lstStyle/>
          <a:p>
            <a:pPr eaLnBrk="1" hangingPunct="1"/>
            <a:r>
              <a:rPr lang="en-US" smtClean="0"/>
              <a:t>FTFTF Enrollment 2002-2011</a:t>
            </a:r>
          </a:p>
        </p:txBody>
      </p:sp>
      <p:graphicFrame>
        <p:nvGraphicFramePr>
          <p:cNvPr id="5" name="Chart 4"/>
          <p:cNvGraphicFramePr>
            <a:graphicFrameLocks/>
          </p:cNvGraphicFramePr>
          <p:nvPr/>
        </p:nvGraphicFramePr>
        <p:xfrm>
          <a:off x="381000" y="1295400"/>
          <a:ext cx="83820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228600"/>
            <a:ext cx="7772400" cy="1143000"/>
          </a:xfrm>
        </p:spPr>
        <p:txBody>
          <a:bodyPr/>
          <a:lstStyle/>
          <a:p>
            <a:pPr eaLnBrk="1" hangingPunct="1"/>
            <a:r>
              <a:rPr lang="en-US" smtClean="0"/>
              <a:t>FTFTF breakdown by EOP, Honors, Regular for 2002-2011</a:t>
            </a:r>
          </a:p>
        </p:txBody>
      </p:sp>
      <p:graphicFrame>
        <p:nvGraphicFramePr>
          <p:cNvPr id="3" name="Table 2"/>
          <p:cNvGraphicFramePr>
            <a:graphicFrameLocks noGrp="1"/>
          </p:cNvGraphicFramePr>
          <p:nvPr/>
        </p:nvGraphicFramePr>
        <p:xfrm>
          <a:off x="990600" y="5562600"/>
          <a:ext cx="6477000" cy="365126"/>
        </p:xfrm>
        <a:graphic>
          <a:graphicData uri="http://schemas.openxmlformats.org/drawingml/2006/table">
            <a:tbl>
              <a:tblPr>
                <a:tableStyleId>{5C22544A-7EE6-4342-B048-85BDC9FD1C3A}</a:tableStyleId>
              </a:tblPr>
              <a:tblGrid>
                <a:gridCol w="6477000"/>
              </a:tblGrid>
              <a:tr h="182563">
                <a:tc>
                  <a:txBody>
                    <a:bodyPr/>
                    <a:lstStyle/>
                    <a:p>
                      <a:pPr algn="l" fontAlgn="b"/>
                      <a:r>
                        <a:rPr lang="en-US" sz="1000" u="none" strike="noStrike" dirty="0">
                          <a:effectLst/>
                          <a:latin typeface="ITC Stone Sans Std Semibold"/>
                        </a:rPr>
                        <a:t>Note: FTFTF holding EOP and Honors statuses simultaneously are counted as </a:t>
                      </a:r>
                      <a:r>
                        <a:rPr lang="en-US" sz="1000" u="none" strike="noStrike" dirty="0" smtClean="0">
                          <a:effectLst/>
                          <a:latin typeface="ITC Stone Sans Std Semibold"/>
                        </a:rPr>
                        <a:t>EOP.</a:t>
                      </a:r>
                      <a:endParaRPr lang="en-US" sz="1000" b="0" i="0" u="none" strike="noStrike" dirty="0">
                        <a:solidFill>
                          <a:srgbClr val="000000"/>
                        </a:solidFill>
                        <a:effectLst/>
                        <a:latin typeface="ITC Stone Sans Std Semibold"/>
                      </a:endParaRPr>
                    </a:p>
                  </a:txBody>
                  <a:tcPr marL="7620" marR="7620" marT="7607" marB="0" anchor="b"/>
                </a:tc>
              </a:tr>
              <a:tr h="182563">
                <a:tc>
                  <a:txBody>
                    <a:bodyPr/>
                    <a:lstStyle/>
                    <a:p>
                      <a:pPr algn="l" fontAlgn="b"/>
                      <a:r>
                        <a:rPr lang="en-US" sz="1000" u="none" strike="noStrike" dirty="0" smtClean="0">
                          <a:effectLst/>
                          <a:latin typeface="+mn-lt"/>
                        </a:rPr>
                        <a:t>Transfers are first-time full-time degree-seeking undergraduate transfers of all class levels.</a:t>
                      </a:r>
                      <a:endParaRPr lang="en-US" sz="1000" b="0" i="0" u="none" strike="noStrike" dirty="0">
                        <a:solidFill>
                          <a:srgbClr val="000000"/>
                        </a:solidFill>
                        <a:effectLst/>
                        <a:latin typeface="ITC Stone Sans Std Semibold"/>
                      </a:endParaRPr>
                    </a:p>
                  </a:txBody>
                  <a:tcPr marL="7620" marR="7620" marT="7607" marB="0" anchor="b"/>
                </a:tc>
              </a:tr>
            </a:tbl>
          </a:graphicData>
        </a:graphic>
      </p:graphicFrame>
      <p:graphicFrame>
        <p:nvGraphicFramePr>
          <p:cNvPr id="4" name="Table 3"/>
          <p:cNvGraphicFramePr>
            <a:graphicFrameLocks noGrp="1"/>
          </p:cNvGraphicFramePr>
          <p:nvPr/>
        </p:nvGraphicFramePr>
        <p:xfrm>
          <a:off x="1143000" y="1676400"/>
          <a:ext cx="7162801" cy="3733803"/>
        </p:xfrm>
        <a:graphic>
          <a:graphicData uri="http://schemas.openxmlformats.org/drawingml/2006/table">
            <a:tbl>
              <a:tblPr/>
              <a:tblGrid>
                <a:gridCol w="1002792"/>
                <a:gridCol w="1054607"/>
                <a:gridCol w="1295400"/>
                <a:gridCol w="1371600"/>
                <a:gridCol w="1237005"/>
                <a:gridCol w="1201397"/>
              </a:tblGrid>
              <a:tr h="382455">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ITC Stone Sans Std Semibold"/>
                        <a:ea typeface="ＭＳ Ｐゴシック" pitchFamily="34" charset="-128"/>
                      </a:endParaRP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ITC Stone Sans Std Semibold"/>
                          <a:ea typeface="ＭＳ Ｐゴシック" pitchFamily="34" charset="-128"/>
                        </a:rPr>
                        <a:t>FTFTF</a:t>
                      </a:r>
                    </a:p>
                  </a:txBody>
                  <a:tcPr marL="7620" marR="7620" marT="762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ITC Stone Sans Std Semibold"/>
                          <a:ea typeface="ＭＳ Ｐゴシック" pitchFamily="34" charset="-128"/>
                        </a:rPr>
                        <a:t>Transfers</a:t>
                      </a:r>
                    </a:p>
                  </a:txBody>
                  <a:tcPr marL="7620"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ITC Stone Sans Std Semibold"/>
                          <a:ea typeface="ＭＳ Ｐゴシック" pitchFamily="34" charset="-128"/>
                        </a:rPr>
                        <a:t>Year</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ITC Stone Sans Std Semibold"/>
                          <a:ea typeface="ＭＳ Ｐゴシック" pitchFamily="34" charset="-128"/>
                        </a:rPr>
                        <a:t>EOP</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ITC Stone Sans Std Semibold"/>
                          <a:ea typeface="ＭＳ Ｐゴシック" pitchFamily="34" charset="-128"/>
                        </a:rPr>
                        <a:t>Honors</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ITC Stone Sans Std Semibold"/>
                          <a:ea typeface="ＭＳ Ｐゴシック" pitchFamily="34" charset="-128"/>
                        </a:rPr>
                        <a:t>Regular</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ITC Stone Sans Std Semibold"/>
                          <a:ea typeface="ＭＳ Ｐゴシック" pitchFamily="34" charset="-128"/>
                        </a:rPr>
                        <a:t>Total</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vMerge="1">
                  <a:txBody>
                    <a:bodyPr/>
                    <a:lstStyle/>
                    <a:p>
                      <a:endParaRPr lang="en-US"/>
                    </a:p>
                  </a:txBody>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2002</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106</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122</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433</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661</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fontAlgn="b"/>
                      <a:r>
                        <a:rPr lang="en-US" sz="1800" b="0" i="0" u="none" strike="noStrike" dirty="0">
                          <a:solidFill>
                            <a:srgbClr val="000000"/>
                          </a:solidFill>
                          <a:effectLst/>
                          <a:latin typeface="+mj-lt"/>
                        </a:rPr>
                        <a:t>365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2003</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96</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114</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488</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698</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fontAlgn="b"/>
                      <a:r>
                        <a:rPr lang="en-US" sz="1800" b="0" i="0" u="none" strike="noStrike" dirty="0">
                          <a:solidFill>
                            <a:srgbClr val="000000"/>
                          </a:solidFill>
                          <a:effectLst/>
                          <a:latin typeface="+mj-lt"/>
                        </a:rPr>
                        <a:t>356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2004</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112</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140</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416</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668</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fontAlgn="b"/>
                      <a:r>
                        <a:rPr lang="en-US" sz="1800" b="0" i="0" u="none" strike="noStrike" dirty="0">
                          <a:solidFill>
                            <a:srgbClr val="000000"/>
                          </a:solidFill>
                          <a:effectLst/>
                          <a:latin typeface="+mj-lt"/>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2005</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148</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126</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486</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760</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fontAlgn="b"/>
                      <a:r>
                        <a:rPr lang="en-US" sz="1800" b="0" i="0" u="none" strike="noStrike" dirty="0">
                          <a:solidFill>
                            <a:srgbClr val="000000"/>
                          </a:solidFill>
                          <a:effectLst/>
                          <a:latin typeface="+mj-lt"/>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2006</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162</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132</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504</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798</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fontAlgn="b"/>
                      <a:r>
                        <a:rPr lang="en-US" sz="1800" b="0" i="0" u="none" strike="noStrike" dirty="0">
                          <a:solidFill>
                            <a:srgbClr val="000000"/>
                          </a:solidFill>
                          <a:effectLst/>
                          <a:latin typeface="+mj-lt"/>
                        </a:rPr>
                        <a:t>304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2007</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125</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132</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474</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731</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fontAlgn="b"/>
                      <a:r>
                        <a:rPr lang="en-US" sz="1800" b="0" i="0" u="none" strike="noStrike" dirty="0">
                          <a:solidFill>
                            <a:srgbClr val="000000"/>
                          </a:solidFill>
                          <a:effectLst/>
                          <a:latin typeface="+mj-lt"/>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2008</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109</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156</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514</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779</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fontAlgn="b"/>
                      <a:r>
                        <a:rPr lang="en-US" sz="1800" b="0" i="0" u="none" strike="noStrike" dirty="0">
                          <a:solidFill>
                            <a:srgbClr val="000000"/>
                          </a:solidFill>
                          <a:effectLst/>
                          <a:latin typeface="+mj-lt"/>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2009</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94</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161</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671</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ITC Stone Sans Std Semibold"/>
                          <a:ea typeface="ＭＳ Ｐゴシック" pitchFamily="34" charset="-128"/>
                        </a:rPr>
                        <a:t>926</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fontAlgn="b"/>
                      <a:r>
                        <a:rPr lang="en-US" sz="1800" b="0" i="0" u="none" strike="noStrike" dirty="0">
                          <a:solidFill>
                            <a:srgbClr val="000000"/>
                          </a:solidFill>
                          <a:effectLst/>
                          <a:latin typeface="+mj-lt"/>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2010</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138</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164</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573</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875</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fontAlgn="b"/>
                      <a:r>
                        <a:rPr lang="en-US" sz="1800" b="0" i="0" u="none" strike="noStrike" dirty="0">
                          <a:solidFill>
                            <a:srgbClr val="000000"/>
                          </a:solidFill>
                          <a:effectLst/>
                          <a:latin typeface="+mj-lt"/>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046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2011</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135</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154</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614</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ITC Stone Sans Std Semibold"/>
                          <a:ea typeface="ＭＳ Ｐゴシック" pitchFamily="34" charset="-128"/>
                        </a:rPr>
                        <a:t>903</a:t>
                      </a: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fontAlgn="b"/>
                      <a:r>
                        <a:rPr lang="en-US" sz="1800" b="0" i="0" u="none" strike="noStrike" dirty="0">
                          <a:solidFill>
                            <a:srgbClr val="000000"/>
                          </a:solidFill>
                          <a:effectLst/>
                          <a:latin typeface="+mj-lt"/>
                        </a:rPr>
                        <a:t>491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22350" y="912813"/>
            <a:ext cx="7772400" cy="687387"/>
          </a:xfrm>
        </p:spPr>
        <p:txBody>
          <a:bodyPr/>
          <a:lstStyle/>
          <a:p>
            <a:r>
              <a:rPr lang="en-US" sz="3400" dirty="0" smtClean="0"/>
              <a:t>Admission guidelines:  FTFTF</a:t>
            </a:r>
            <a:endParaRPr lang="en-US" sz="3400" dirty="0"/>
          </a:p>
        </p:txBody>
      </p:sp>
      <p:sp>
        <p:nvSpPr>
          <p:cNvPr id="14339" name="Rectangle 3"/>
          <p:cNvSpPr>
            <a:spLocks noGrp="1" noChangeArrowheads="1"/>
          </p:cNvSpPr>
          <p:nvPr>
            <p:ph type="body" idx="1"/>
          </p:nvPr>
        </p:nvSpPr>
        <p:spPr>
          <a:xfrm>
            <a:off x="1022350" y="1905000"/>
            <a:ext cx="7772400" cy="3048000"/>
          </a:xfrm>
        </p:spPr>
        <p:txBody>
          <a:bodyPr/>
          <a:lstStyle/>
          <a:p>
            <a:r>
              <a:rPr lang="en-US" dirty="0" smtClean="0"/>
              <a:t>Strong academic record:  top 25% preferred, 4 years of math including pre-Calc and 2 lab sciences (for STEM majors); grades of B or better recommended</a:t>
            </a:r>
          </a:p>
          <a:p>
            <a:r>
              <a:rPr lang="en-US" dirty="0" smtClean="0"/>
              <a:t>SAT </a:t>
            </a:r>
            <a:r>
              <a:rPr lang="en-US" dirty="0"/>
              <a:t>Math (M) + Critical Reading (CR) composite = 1050 or </a:t>
            </a:r>
            <a:r>
              <a:rPr lang="en-US" dirty="0" smtClean="0"/>
              <a:t>higher; 550 or better in Math preferred</a:t>
            </a:r>
            <a:endParaRPr lang="en-US" dirty="0"/>
          </a:p>
          <a:p>
            <a:r>
              <a:rPr lang="en-US" dirty="0"/>
              <a:t>ACT composite = 22 or higher</a:t>
            </a:r>
          </a:p>
          <a:p>
            <a:r>
              <a:rPr lang="en-US" dirty="0" smtClean="0"/>
              <a:t>Flexibility allowed for non-STEM majors</a:t>
            </a:r>
            <a:endParaRPr lang="en-US" dirty="0"/>
          </a:p>
          <a:p>
            <a:pPr>
              <a:buFontTx/>
              <a:buNone/>
            </a:pPr>
            <a:endParaRPr lang="en-US" dirty="0"/>
          </a:p>
          <a:p>
            <a:pPr>
              <a:buFontTx/>
              <a:buNone/>
            </a:pPr>
            <a:endParaRPr lang="en-US" dirty="0"/>
          </a:p>
          <a:p>
            <a:pPr>
              <a:buFontTx/>
              <a:buNone/>
            </a:pPr>
            <a:endParaRPr lang="en-US" dirty="0"/>
          </a:p>
          <a:p>
            <a:pPr>
              <a:buFontTx/>
              <a:buNone/>
            </a:pP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NJIT Admissions Selectivity: Summary</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Entering student SAT scores are generally unchanged in 10 years.</a:t>
            </a:r>
          </a:p>
          <a:p>
            <a:r>
              <a:rPr lang="en-US" dirty="0" smtClean="0"/>
              <a:t>A slight decrease for EOP students is offset by a slight increase for Honors students.</a:t>
            </a:r>
          </a:p>
          <a:p>
            <a:r>
              <a:rPr lang="en-US" dirty="0" smtClean="0"/>
              <a:t>Entering student HS Rank is slightly improved, with a slight decrease for EOP students more than offset by increases for Honors and Regular students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NJIT Transfer Performance: Summary</a:t>
            </a:r>
            <a:endParaRPr lang="en-US" dirty="0"/>
          </a:p>
        </p:txBody>
      </p:sp>
      <p:sp>
        <p:nvSpPr>
          <p:cNvPr id="3" name="Content Placeholder 2"/>
          <p:cNvSpPr>
            <a:spLocks noGrp="1"/>
          </p:cNvSpPr>
          <p:nvPr>
            <p:ph idx="1"/>
          </p:nvPr>
        </p:nvSpPr>
        <p:spPr>
          <a:xfrm>
            <a:off x="1022350" y="2743200"/>
            <a:ext cx="7772400" cy="3352800"/>
          </a:xfrm>
        </p:spPr>
        <p:txBody>
          <a:bodyPr/>
          <a:lstStyle/>
          <a:p>
            <a:r>
              <a:rPr lang="en-US" dirty="0" smtClean="0"/>
              <a:t>Overall, transfer students outperform native students in graduation rates.</a:t>
            </a:r>
          </a:p>
          <a:p>
            <a:r>
              <a:rPr lang="en-US" dirty="0" smtClean="0"/>
              <a:t>Transfer student 4 year graduate rates are slightly better than native student 6 year graduation rates.</a:t>
            </a:r>
          </a:p>
          <a:p>
            <a:r>
              <a:rPr lang="en-US" dirty="0" smtClean="0"/>
              <a:t>Six year graduation rates for transfer students are sometimes approaching Honors student graduation rates.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Notes </a:t>
            </a:r>
            <a:r>
              <a:rPr lang="en-US" dirty="0" smtClean="0"/>
              <a:t>to SAT scores</a:t>
            </a:r>
            <a:endParaRPr lang="en-US" dirty="0"/>
          </a:p>
        </p:txBody>
      </p:sp>
      <p:sp>
        <p:nvSpPr>
          <p:cNvPr id="3" name="Content Placeholder 2"/>
          <p:cNvSpPr>
            <a:spLocks noGrp="1"/>
          </p:cNvSpPr>
          <p:nvPr>
            <p:ph idx="1"/>
          </p:nvPr>
        </p:nvSpPr>
        <p:spPr/>
        <p:txBody>
          <a:bodyPr/>
          <a:lstStyle/>
          <a:p>
            <a:r>
              <a:rPr lang="en-US" dirty="0" smtClean="0"/>
              <a:t>SAT scores at NJIT have been consistently calculated. All FTFTF students are included with no exceptions for the category of ‘special admits.’ Other schools in NJ use the category of special admits.</a:t>
            </a:r>
          </a:p>
          <a:p>
            <a:endParaRPr lang="en-US" dirty="0" smtClean="0"/>
          </a:p>
          <a:p>
            <a:r>
              <a:rPr lang="en-US" dirty="0" smtClean="0"/>
              <a:t>ETS research indicates that SAT differences of less than 50 points are not statistically significant.</a:t>
            </a:r>
          </a:p>
          <a:p>
            <a:endParaRPr lang="en-US" dirty="0" smtClean="0"/>
          </a:p>
          <a:p>
            <a:r>
              <a:rPr lang="en-US" dirty="0" smtClean="0"/>
              <a:t>At NJIT SAT-Verbal is not a significant positive predictor of performance. (In some cohorts it is a negative predictor of graduation.)</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228600"/>
            <a:ext cx="7772400" cy="1143000"/>
          </a:xfrm>
        </p:spPr>
        <p:txBody>
          <a:bodyPr/>
          <a:lstStyle/>
          <a:p>
            <a:pPr eaLnBrk="1" hangingPunct="1"/>
            <a:r>
              <a:rPr lang="en-US" smtClean="0"/>
              <a:t>All FTFTF SAT Math 25</a:t>
            </a:r>
            <a:r>
              <a:rPr lang="en-US" baseline="30000" smtClean="0"/>
              <a:t>th</a:t>
            </a:r>
            <a:r>
              <a:rPr lang="en-US" smtClean="0"/>
              <a:t> and 75</a:t>
            </a:r>
            <a:r>
              <a:rPr lang="en-US" baseline="30000" smtClean="0"/>
              <a:t>th</a:t>
            </a:r>
            <a:r>
              <a:rPr lang="en-US" smtClean="0"/>
              <a:t> Percentiles</a:t>
            </a:r>
          </a:p>
        </p:txBody>
      </p:sp>
      <p:graphicFrame>
        <p:nvGraphicFramePr>
          <p:cNvPr id="4" name="Chart 3"/>
          <p:cNvGraphicFramePr>
            <a:graphicFrameLocks/>
          </p:cNvGraphicFramePr>
          <p:nvPr/>
        </p:nvGraphicFramePr>
        <p:xfrm>
          <a:off x="609600" y="1447800"/>
          <a:ext cx="79248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CF1E21"/>
    </a:lt1>
    <a:dk2>
      <a:srgbClr val="000000"/>
    </a:dk2>
    <a:lt2>
      <a:srgbClr val="808080"/>
    </a:lt2>
    <a:accent1>
      <a:srgbClr val="BBE0E3"/>
    </a:accent1>
    <a:accent2>
      <a:srgbClr val="333399"/>
    </a:accent2>
    <a:accent3>
      <a:srgbClr val="E4ABAB"/>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2017</TotalTime>
  <Words>598</Words>
  <Application>Microsoft Office PowerPoint</Application>
  <PresentationFormat>On-screen Show (4:3)</PresentationFormat>
  <Paragraphs>142</Paragraphs>
  <Slides>26</Slides>
  <Notes>19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Slide 1</vt:lpstr>
      <vt:lpstr>2002-2011 Selectivity and Graduation Rates at NJIT</vt:lpstr>
      <vt:lpstr>FTFTF Enrollment 2002-2011</vt:lpstr>
      <vt:lpstr>FTFTF breakdown by EOP, Honors, Regular for 2002-2011</vt:lpstr>
      <vt:lpstr>Admission guidelines:  FTFTF</vt:lpstr>
      <vt:lpstr>NJIT Admissions Selectivity: Summary</vt:lpstr>
      <vt:lpstr>NJIT Transfer Performance: Summary</vt:lpstr>
      <vt:lpstr>Notes to SAT scores</vt:lpstr>
      <vt:lpstr>All FTFTF SAT Math 25th and 75th Percentiles</vt:lpstr>
      <vt:lpstr>All FTFTF SAT Verbal 25th and 75th Percentiles</vt:lpstr>
      <vt:lpstr>Notes to HS Rank</vt:lpstr>
      <vt:lpstr>All FTFTF High School Rank Percentiles</vt:lpstr>
      <vt:lpstr>Regular FTFTF High School Rank Percentiles</vt:lpstr>
      <vt:lpstr>Honors FTFTF High School Rank Percentiles</vt:lpstr>
      <vt:lpstr>EOP FTFTF High School Rank Percentiles</vt:lpstr>
      <vt:lpstr>NJIT vs. Peers 4-Year and 6-Year Graduation Rates</vt:lpstr>
      <vt:lpstr>6-Year Graduation Rates</vt:lpstr>
      <vt:lpstr>6-Year Native Graduation Rates vs. 4-Year Transfer Graduation Rates</vt:lpstr>
      <vt:lpstr>6-Year Graduation Rates of Native Students Who Changed Major in Their Sophomore Year vs. 4-Year Transfer Graduation Rates</vt:lpstr>
      <vt:lpstr>Slide 20</vt:lpstr>
      <vt:lpstr>Appendix</vt:lpstr>
      <vt:lpstr>All FTFTF SAT Combined 25th and 75th Percentiles</vt:lpstr>
      <vt:lpstr>Regular FTFTF SAT Percentiles</vt:lpstr>
      <vt:lpstr>Honors FTFTF SAT Percentiles</vt:lpstr>
      <vt:lpstr>EOP FTFTF SAT Percentiles</vt:lpstr>
      <vt:lpstr>4-Year Graduation Rates</vt:lpstr>
    </vt:vector>
  </TitlesOfParts>
  <Company>Foundry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Manier</dc:creator>
  <cp:lastModifiedBy>deess</cp:lastModifiedBy>
  <cp:revision>199</cp:revision>
  <dcterms:created xsi:type="dcterms:W3CDTF">2005-12-15T17:43:18Z</dcterms:created>
  <dcterms:modified xsi:type="dcterms:W3CDTF">2012-05-09T18:03:11Z</dcterms:modified>
</cp:coreProperties>
</file>