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32" r:id="rId2"/>
  </p:sldMasterIdLst>
  <p:notesMasterIdLst>
    <p:notesMasterId r:id="rId30"/>
  </p:notesMasterIdLst>
  <p:handoutMasterIdLst>
    <p:handoutMasterId r:id="rId31"/>
  </p:handoutMasterIdLst>
  <p:sldIdLst>
    <p:sldId id="256" r:id="rId3"/>
    <p:sldId id="292" r:id="rId4"/>
    <p:sldId id="316" r:id="rId5"/>
    <p:sldId id="290" r:id="rId6"/>
    <p:sldId id="337" r:id="rId7"/>
    <p:sldId id="338" r:id="rId8"/>
    <p:sldId id="330" r:id="rId9"/>
    <p:sldId id="326" r:id="rId10"/>
    <p:sldId id="321" r:id="rId11"/>
    <p:sldId id="310" r:id="rId12"/>
    <p:sldId id="323" r:id="rId13"/>
    <p:sldId id="311" r:id="rId14"/>
    <p:sldId id="329" r:id="rId15"/>
    <p:sldId id="344" r:id="rId16"/>
    <p:sldId id="331" r:id="rId17"/>
    <p:sldId id="332" r:id="rId18"/>
    <p:sldId id="333" r:id="rId19"/>
    <p:sldId id="342" r:id="rId20"/>
    <p:sldId id="334" r:id="rId21"/>
    <p:sldId id="339" r:id="rId22"/>
    <p:sldId id="340" r:id="rId23"/>
    <p:sldId id="309" r:id="rId24"/>
    <p:sldId id="312" r:id="rId25"/>
    <p:sldId id="313" r:id="rId26"/>
    <p:sldId id="318" r:id="rId27"/>
    <p:sldId id="341" r:id="rId28"/>
    <p:sldId id="259" r:id="rId2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ITC Stone Sans Std Medium" pitchFamily="34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ITC Stone Sans Std Medium" pitchFamily="34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ITC Stone Sans Std Medium" pitchFamily="34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ITC Stone Sans Std Medium" pitchFamily="34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ITC Stone Sans Std Medium" pitchFamily="34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ITC Stone Sans Std Medium" pitchFamily="34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ITC Stone Sans Std Medium" pitchFamily="34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ITC Stone Sans Std Medium" pitchFamily="34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ITC Stone Sans Std Medium" pitchFamily="34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ACF2"/>
    <a:srgbClr val="B0CEEE"/>
    <a:srgbClr val="CC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737" autoAdjust="0"/>
  </p:normalViewPr>
  <p:slideViewPr>
    <p:cSldViewPr>
      <p:cViewPr>
        <p:scale>
          <a:sx n="100" d="100"/>
          <a:sy n="100" d="100"/>
        </p:scale>
        <p:origin x="-684" y="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154" y="-108"/>
      </p:cViewPr>
      <p:guideLst>
        <p:guide orient="horz" pos="2928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Parents graduated college (Survey </a:t>
            </a:r>
            <a:r>
              <a:rPr lang="en-US" dirty="0" smtClean="0"/>
              <a:t>2013)</a:t>
            </a:r>
            <a:endParaRPr lang="en-US" dirty="0"/>
          </a:p>
        </c:rich>
      </c:tx>
      <c:layout>
        <c:manualLayout>
          <c:xMode val="edge"/>
          <c:yMode val="edge"/>
          <c:x val="0.27129337539432175"/>
          <c:y val="1.8970189701897018E-2"/>
        </c:manualLayout>
      </c:layout>
      <c:overlay val="0"/>
      <c:spPr>
        <a:noFill/>
        <a:ln w="25389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9337539432176657"/>
          <c:y val="0.27100271002710025"/>
          <c:w val="0.33753943217665616"/>
          <c:h val="0.57994579945799463"/>
        </c:manualLayout>
      </c:layout>
      <c:pieChart>
        <c:varyColors val="1"/>
        <c:ser>
          <c:idx val="0"/>
          <c:order val="0"/>
          <c:tx>
            <c:strRef>
              <c:f>Sheet1!$E$1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9999FF"/>
            </a:solidFill>
            <a:ln w="12694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694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25389">
                <a:noFill/>
              </a:ln>
            </c:spPr>
            <c:txPr>
              <a:bodyPr/>
              <a:lstStyle/>
              <a:p>
                <a:pPr>
                  <a:defRPr sz="9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Sheet1!$D$2:$D$3</c:f>
              <c:strCache>
                <c:ptCount val="2"/>
                <c:pt idx="0">
                  <c:v>Yes </c:v>
                </c:pt>
                <c:pt idx="1">
                  <c:v>No</c:v>
                </c:pt>
              </c:strCache>
            </c:strRef>
          </c:cat>
          <c:val>
            <c:numRef>
              <c:f>Sheet1!$E$2:$E$3</c:f>
              <c:numCache>
                <c:formatCode>0.00%</c:formatCode>
                <c:ptCount val="2"/>
                <c:pt idx="0">
                  <c:v>0.59540000000000004</c:v>
                </c:pt>
                <c:pt idx="1">
                  <c:v>0.40460000000000002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9">
          <a:noFill/>
        </a:ln>
      </c:spPr>
    </c:plotArea>
    <c:legend>
      <c:legendPos val="r"/>
      <c:layout>
        <c:manualLayout>
          <c:xMode val="edge"/>
          <c:yMode val="edge"/>
          <c:x val="0.9242902208201893"/>
          <c:y val="0.50406504065040647"/>
          <c:w val="6.9400630914826497E-2"/>
          <c:h val="0.1111111111111111"/>
        </c:manualLayout>
      </c:layout>
      <c:overlay val="0"/>
      <c:spPr>
        <a:solidFill>
          <a:srgbClr val="FFFFFF"/>
        </a:solidFill>
        <a:ln w="3174">
          <a:solidFill>
            <a:srgbClr val="000000"/>
          </a:solidFill>
          <a:prstDash val="solid"/>
        </a:ln>
      </c:spPr>
      <c:txPr>
        <a:bodyPr/>
        <a:lstStyle/>
        <a:p>
          <a:pPr>
            <a:defRPr sz="8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 w="3174">
      <a:noFill/>
      <a:prstDash val="solid"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Parents graduated college (Survey 2012)</a:t>
            </a:r>
          </a:p>
        </c:rich>
      </c:tx>
      <c:layout>
        <c:manualLayout>
          <c:xMode val="edge"/>
          <c:yMode val="edge"/>
          <c:x val="0.27129337539432175"/>
          <c:y val="1.8970189701897018E-2"/>
        </c:manualLayout>
      </c:layout>
      <c:overlay val="0"/>
      <c:spPr>
        <a:noFill/>
        <a:ln w="25389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9337539432176657"/>
          <c:y val="0.27100271002710025"/>
          <c:w val="0.33753943217665616"/>
          <c:h val="0.57994579945799463"/>
        </c:manualLayout>
      </c:layout>
      <c:pieChart>
        <c:varyColors val="1"/>
        <c:ser>
          <c:idx val="0"/>
          <c:order val="0"/>
          <c:tx>
            <c:strRef>
              <c:f>Sheet1!$E$1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9999FF"/>
            </a:solidFill>
            <a:ln w="12694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694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25389">
                <a:noFill/>
              </a:ln>
            </c:spPr>
            <c:txPr>
              <a:bodyPr/>
              <a:lstStyle/>
              <a:p>
                <a:pPr>
                  <a:defRPr sz="9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Sheet1!$D$2:$D$3</c:f>
              <c:strCache>
                <c:ptCount val="2"/>
                <c:pt idx="0">
                  <c:v>Yes </c:v>
                </c:pt>
                <c:pt idx="1">
                  <c:v>No</c:v>
                </c:pt>
              </c:strCache>
            </c:strRef>
          </c:cat>
          <c:val>
            <c:numRef>
              <c:f>Sheet1!$E$2:$E$3</c:f>
              <c:numCache>
                <c:formatCode>0.00%</c:formatCode>
                <c:ptCount val="2"/>
                <c:pt idx="0">
                  <c:v>0.60729999999999995</c:v>
                </c:pt>
                <c:pt idx="1">
                  <c:v>0.39269999999999999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9">
          <a:noFill/>
        </a:ln>
      </c:spPr>
    </c:plotArea>
    <c:legend>
      <c:legendPos val="r"/>
      <c:layout>
        <c:manualLayout>
          <c:xMode val="edge"/>
          <c:yMode val="edge"/>
          <c:x val="0.14386794887978438"/>
          <c:y val="0.78781913750877242"/>
          <c:w val="6.5170747661963888E-2"/>
          <c:h val="0.1111111111111111"/>
        </c:manualLayout>
      </c:layout>
      <c:overlay val="0"/>
      <c:spPr>
        <a:solidFill>
          <a:srgbClr val="FFFFFF"/>
        </a:solidFill>
        <a:ln w="3174">
          <a:solidFill>
            <a:srgbClr val="000000"/>
          </a:solidFill>
          <a:prstDash val="solid"/>
        </a:ln>
      </c:spPr>
      <c:txPr>
        <a:bodyPr/>
        <a:lstStyle/>
        <a:p>
          <a:pPr>
            <a:defRPr sz="8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 w="3174">
      <a:noFill/>
      <a:prstDash val="solid"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Undergraduate – Entering Students Survey Fall 2013</a:t>
            </a:r>
            <a:endParaRPr lang="en-US" alt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E41D924-D2F9-4DF7-BF5D-99CDC07692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826387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Undergraduate – Entering Students Survey Fall 2013</a:t>
            </a: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284D5C-3883-40D7-9AA6-F3341D80E5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315735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r>
              <a:rPr lang="en-US" altLang="en-US" sz="1200" smtClean="0">
                <a:latin typeface="Arial" charset="0"/>
              </a:rPr>
              <a:t>Undergraduate – Entering Students Survey Fall 2013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fld id="{F56CED90-C4AD-4086-938D-6FBCA8B76E28}" type="slidenum">
              <a:rPr lang="en-US" altLang="en-US" sz="1200" smtClean="0">
                <a:latin typeface="Arial" charset="0"/>
              </a:rPr>
              <a:pPr/>
              <a:t>1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r>
              <a:rPr lang="en-US" altLang="en-US" sz="1200" smtClean="0">
                <a:latin typeface="Arial" charset="0"/>
              </a:rPr>
              <a:t>Undergraduate – Entering Students Survey Fall 2013</a:t>
            </a: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fld id="{A067B2A0-514B-49A5-8CEA-1AD405D2D0D8}" type="slidenum">
              <a:rPr lang="en-US" altLang="en-US" sz="1200" smtClean="0">
                <a:latin typeface="Arial" charset="0"/>
              </a:rPr>
              <a:pPr/>
              <a:t>2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3174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r>
              <a:rPr lang="en-US" altLang="en-US" sz="1200" smtClean="0">
                <a:latin typeface="Arial" charset="0"/>
              </a:rPr>
              <a:t>Undergraduate – Entering Students Survey Fall 2013</a:t>
            </a:r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fld id="{CD53CC98-FE4A-40A2-9A89-EF024612F72E}" type="slidenum">
              <a:rPr lang="en-US" altLang="en-US" sz="1200" smtClean="0">
                <a:latin typeface="Arial" charset="0"/>
              </a:rPr>
              <a:pPr/>
              <a:t>3</a:t>
            </a:fld>
            <a:endParaRPr lang="en-US" alt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r>
              <a:rPr lang="en-US" altLang="en-US" sz="1200" smtClean="0">
                <a:latin typeface="Arial" charset="0"/>
              </a:rPr>
              <a:t>Undergraduate – Entering Students Survey Fall 2013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fld id="{51014FB5-6D5E-4D6A-9EC3-1E13ADC992A7}" type="slidenum">
              <a:rPr lang="en-US" altLang="en-US" sz="1200" smtClean="0">
                <a:latin typeface="Arial" charset="0"/>
              </a:rPr>
              <a:pPr/>
              <a:t>10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Undergraduate – Entering Students Survey Fall 2013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D284D5C-3883-40D7-9AA6-F3341D80E5EC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182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r>
              <a:rPr lang="en-US" altLang="en-US" sz="1200" smtClean="0">
                <a:latin typeface="Arial" charset="0"/>
              </a:rPr>
              <a:t>Undergraduate – Entering Students Survey Fall 2013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fld id="{26EE8884-9601-46C0-88AA-0D4B81A3273E}" type="slidenum">
              <a:rPr lang="en-US" altLang="en-US" sz="1200" smtClean="0">
                <a:latin typeface="Arial" charset="0"/>
              </a:rPr>
              <a:pPr/>
              <a:t>27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jit_Admin_footer_PP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9013"/>
            <a:ext cx="918845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96594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1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6858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858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50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07307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81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pic>
        <p:nvPicPr>
          <p:cNvPr id="126980" name="Picture 4" descr="njit_Admin_footer_PP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9013"/>
            <a:ext cx="9188450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943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91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9470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741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321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9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65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23038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06102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26844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774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6858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858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341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772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72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7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1036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24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26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12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550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159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212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85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8" descr="njit_Admin_footer_PPT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9013"/>
            <a:ext cx="918845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ITC Stone Sans Std Medium" pitchFamily="34" charset="0"/>
          <a:ea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ITC Stone Sans Std Medium" pitchFamily="34" charset="0"/>
          <a:ea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ITC Stone Sans Std Medium" pitchFamily="34" charset="0"/>
          <a:ea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ITC Stone Sans Std Medium" pitchFamily="34" charset="0"/>
          <a:ea typeface="ＭＳ Ｐゴシック" pitchFamily="-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ITC Stone Sans Std Medium" pitchFamily="34" charset="0"/>
          <a:ea typeface="ＭＳ Ｐゴシック" pitchFamily="-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ITC Stone Sans Std Medium" pitchFamily="34" charset="0"/>
          <a:ea typeface="ＭＳ Ｐゴシック" pitchFamily="-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ITC Stone Sans Std Medium" pitchFamily="34" charset="0"/>
          <a:ea typeface="ＭＳ Ｐゴシック" pitchFamily="-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ITC Stone Sans Std Medium" pitchFamily="34" charset="0"/>
          <a:ea typeface="ＭＳ Ｐゴシック" pitchFamily="-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85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32" name="Picture 8" descr="njit_Admin_footer_PPT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9013"/>
            <a:ext cx="9188450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7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ITC Stone Sans Std Medium" pitchFamily="34" charset="0"/>
          <a:ea typeface="ＭＳ Ｐゴシック" pitchFamily="-112" charset="-128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ITC Stone Sans Std Medium" pitchFamily="34" charset="0"/>
          <a:ea typeface="ＭＳ Ｐゴシック" pitchFamily="-112" charset="-128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ITC Stone Sans Std Medium" pitchFamily="34" charset="0"/>
          <a:ea typeface="ＭＳ Ｐゴシック" pitchFamily="-112" charset="-128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ITC Stone Sans Std Medium" pitchFamily="34" charset="0"/>
          <a:ea typeface="ＭＳ Ｐゴシック" pitchFamily="-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ITC Stone Sans Std Medium" pitchFamily="34" charset="0"/>
          <a:ea typeface="ＭＳ Ｐゴシック" pitchFamily="-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ITC Stone Sans Std Medium" pitchFamily="34" charset="0"/>
          <a:ea typeface="ＭＳ Ｐゴシック" pitchFamily="-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ITC Stone Sans Std Medium" pitchFamily="34" charset="0"/>
          <a:ea typeface="ＭＳ Ｐゴシック" pitchFamily="-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ITC Stone Sans Std Medium" pitchFamily="34" charset="0"/>
          <a:ea typeface="ＭＳ Ｐゴシック" pitchFamily="-11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295400" y="1066800"/>
            <a:ext cx="632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0" y="1524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pic>
        <p:nvPicPr>
          <p:cNvPr id="3078" name="Picture 11" descr="njit_KO_desc_ta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-488950"/>
            <a:ext cx="10058400" cy="783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3" descr="njit_KO_desc_ta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-484188"/>
            <a:ext cx="10059988" cy="782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548606"/>
            <a:ext cx="73914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	Entering students rated NJIT better/much better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Availability of programs (61.38%)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Academic reputation (51.79%)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Quality of academic facilities (library, laboratory, etc.)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    (47.82%)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 dirty="0" smtClean="0"/>
              <a:t>Students reported the NJIT website was their primary source knowledge about NJIT (64.31%)*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400" dirty="0" smtClean="0"/>
              <a:t>(see appendix 10 for full data)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 smtClean="0"/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876300" y="5572125"/>
            <a:ext cx="5791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/>
              <a:t>Rating Scale: 1=Much Worse, 2=Worse, 3=About the same, 4=Better, 5=Much Better</a:t>
            </a:r>
          </a:p>
        </p:txBody>
      </p:sp>
      <p:sp>
        <p:nvSpPr>
          <p:cNvPr id="12293" name="Rectangle 137"/>
          <p:cNvSpPr>
            <a:spLocks noChangeArrowheads="1"/>
          </p:cNvSpPr>
          <p:nvPr/>
        </p:nvSpPr>
        <p:spPr bwMode="auto">
          <a:xfrm>
            <a:off x="514350" y="762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>
                <a:solidFill>
                  <a:schemeClr val="tx2"/>
                </a:solidFill>
              </a:rPr>
              <a:t>NJIT’s Rating in comparison to other colleges</a:t>
            </a:r>
            <a:r>
              <a:rPr lang="en-US" altLang="en-US" dirty="0" smtClean="0">
                <a:solidFill>
                  <a:schemeClr val="tx2"/>
                </a:solidFill>
              </a:rPr>
              <a:t>: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400" i="1" dirty="0" smtClean="0">
                <a:solidFill>
                  <a:schemeClr val="tx2"/>
                </a:solidFill>
              </a:rPr>
              <a:t>(see appendix 8 for full data)</a:t>
            </a:r>
            <a:endParaRPr lang="en-US" altLang="en-US" sz="1400" i="1" dirty="0">
              <a:solidFill>
                <a:schemeClr val="tx2"/>
              </a:solidFill>
            </a:endParaRPr>
          </a:p>
        </p:txBody>
      </p:sp>
      <p:sp>
        <p:nvSpPr>
          <p:cNvPr id="12294" name="Rectangle 139"/>
          <p:cNvSpPr>
            <a:spLocks noChangeArrowheads="1"/>
          </p:cNvSpPr>
          <p:nvPr/>
        </p:nvSpPr>
        <p:spPr bwMode="auto">
          <a:xfrm>
            <a:off x="495300" y="173844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CC0000"/>
                </a:solidFill>
              </a:rPr>
              <a:t>Graduate – Entering Students Survey Fall 2013</a:t>
            </a:r>
          </a:p>
        </p:txBody>
      </p:sp>
      <p:sp>
        <p:nvSpPr>
          <p:cNvPr id="12295" name="Rectangle 1040"/>
          <p:cNvSpPr>
            <a:spLocks noChangeArrowheads="1"/>
          </p:cNvSpPr>
          <p:nvPr/>
        </p:nvSpPr>
        <p:spPr bwMode="auto">
          <a:xfrm>
            <a:off x="876300" y="5822950"/>
            <a:ext cx="5791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/>
              <a:t>*Rank ordered by contribution to knowledge of NJIT (1=very little </a:t>
            </a:r>
            <a:r>
              <a:rPr lang="en-US" altLang="en-US" sz="1000">
                <a:sym typeface="Wingdings" pitchFamily="2" charset="2"/>
              </a:rPr>
              <a:t>5=very much)</a:t>
            </a:r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1808820"/>
            <a:ext cx="74676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en-US" sz="2000" dirty="0" smtClean="0"/>
              <a:t>	Entering students rated NJIT better/much better in</a:t>
            </a:r>
          </a:p>
          <a:p>
            <a:pPr eaLnBrk="1" hangingPunct="1">
              <a:buFontTx/>
              <a:buNone/>
              <a:defRPr/>
            </a:pPr>
            <a:endParaRPr lang="en-US" altLang="en-US" sz="2000" dirty="0" smtClean="0"/>
          </a:p>
          <a:p>
            <a:pPr eaLnBrk="1" hangingPunct="1">
              <a:defRPr/>
            </a:pPr>
            <a:r>
              <a:rPr lang="en-US" altLang="en-US" sz="2000" dirty="0"/>
              <a:t>Contact with current Students (52.83%)</a:t>
            </a:r>
          </a:p>
          <a:p>
            <a:pPr eaLnBrk="1" hangingPunct="1">
              <a:buFontTx/>
              <a:buNone/>
              <a:defRPr/>
            </a:pPr>
            <a:endParaRPr lang="en-US" altLang="en-US" sz="2000" dirty="0" smtClean="0"/>
          </a:p>
          <a:p>
            <a:pPr eaLnBrk="1" hangingPunct="1">
              <a:defRPr/>
            </a:pPr>
            <a:r>
              <a:rPr lang="en-US" altLang="en-US" sz="2000" dirty="0" smtClean="0"/>
              <a:t>Contact with faculty (49.09%)</a:t>
            </a:r>
          </a:p>
          <a:p>
            <a:pPr eaLnBrk="1" hangingPunct="1">
              <a:defRPr/>
            </a:pPr>
            <a:endParaRPr lang="en-US" altLang="en-US" sz="2000" dirty="0" smtClean="0"/>
          </a:p>
          <a:p>
            <a:pPr eaLnBrk="1" hangingPunct="1">
              <a:defRPr/>
            </a:pPr>
            <a:r>
              <a:rPr lang="en-US" altLang="en-US" sz="2000" dirty="0" smtClean="0"/>
              <a:t>College website (48.18%)</a:t>
            </a:r>
          </a:p>
          <a:p>
            <a:pPr eaLnBrk="1" hangingPunct="1">
              <a:defRPr/>
            </a:pPr>
            <a:endParaRPr lang="en-US" altLang="en-US" sz="2000" dirty="0" smtClean="0"/>
          </a:p>
          <a:p>
            <a:pPr eaLnBrk="1" hangingPunct="1">
              <a:defRPr/>
            </a:pPr>
            <a:r>
              <a:rPr lang="en-US" altLang="en-US" sz="2000" dirty="0" smtClean="0"/>
              <a:t>Electronic communication with the college (46.68%)</a:t>
            </a:r>
          </a:p>
          <a:p>
            <a:pPr eaLnBrk="1" hangingPunct="1">
              <a:defRPr/>
            </a:pPr>
            <a:endParaRPr lang="en-US" altLang="en-US" sz="2000" dirty="0" smtClean="0"/>
          </a:p>
          <a:p>
            <a:pPr marL="0" indent="0" eaLnBrk="1" hangingPunct="1">
              <a:buFontTx/>
              <a:buNone/>
              <a:defRPr/>
            </a:pPr>
            <a:endParaRPr lang="en-US" altLang="en-US" sz="2000" dirty="0" smtClean="0"/>
          </a:p>
          <a:p>
            <a:pPr eaLnBrk="1" hangingPunct="1">
              <a:defRPr/>
            </a:pPr>
            <a:endParaRPr lang="en-US" altLang="en-US" sz="2000" dirty="0" smtClean="0"/>
          </a:p>
          <a:p>
            <a:pPr eaLnBrk="1" hangingPunct="1">
              <a:buFontTx/>
              <a:buNone/>
              <a:defRPr/>
            </a:pPr>
            <a:endParaRPr lang="en-US" altLang="en-US" sz="2000" dirty="0" smtClean="0"/>
          </a:p>
          <a:p>
            <a:pPr eaLnBrk="1" hangingPunct="1">
              <a:buFontTx/>
              <a:buNone/>
              <a:defRPr/>
            </a:pPr>
            <a:endParaRPr lang="en-US" altLang="en-US" sz="2000" dirty="0" smtClean="0"/>
          </a:p>
          <a:p>
            <a:pPr eaLnBrk="1" hangingPunct="1">
              <a:buFontTx/>
              <a:buNone/>
              <a:defRPr/>
            </a:pPr>
            <a:endParaRPr lang="en-US" altLang="en-US" sz="2000" dirty="0" smtClean="0"/>
          </a:p>
          <a:p>
            <a:pPr eaLnBrk="1" hangingPunct="1">
              <a:buFontTx/>
              <a:buNone/>
              <a:defRPr/>
            </a:pPr>
            <a:endParaRPr lang="en-US" altLang="en-US" sz="1600" dirty="0" smtClean="0"/>
          </a:p>
          <a:p>
            <a:pPr eaLnBrk="1" hangingPunct="1">
              <a:buFontTx/>
              <a:buNone/>
              <a:defRPr/>
            </a:pPr>
            <a:endParaRPr lang="en-US" altLang="en-US" sz="1600" dirty="0" smtClean="0"/>
          </a:p>
          <a:p>
            <a:pPr eaLnBrk="1" hangingPunct="1">
              <a:defRPr/>
            </a:pPr>
            <a:endParaRPr lang="en-US" altLang="en-US" sz="2000" dirty="0" smtClean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95300" y="173837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CC0000"/>
                </a:solidFill>
              </a:rPr>
              <a:t>Graduate – Entering Students Survey Fall </a:t>
            </a:r>
            <a:r>
              <a:rPr lang="en-US" altLang="en-US" sz="1800" b="1" dirty="0" smtClean="0">
                <a:solidFill>
                  <a:srgbClr val="CC0000"/>
                </a:solidFill>
              </a:rPr>
              <a:t>2013</a:t>
            </a:r>
            <a:endParaRPr lang="en-US" altLang="en-US" sz="1800" b="1" dirty="0">
              <a:solidFill>
                <a:srgbClr val="CC0000"/>
              </a:solidFill>
            </a:endParaRPr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533400" y="838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>
                <a:solidFill>
                  <a:schemeClr val="tx2"/>
                </a:solidFill>
              </a:rPr>
              <a:t>NJIT’s rating in comparison to other colleges</a:t>
            </a:r>
            <a:r>
              <a:rPr lang="en-US" altLang="en-US" dirty="0">
                <a:solidFill>
                  <a:schemeClr val="tx2"/>
                </a:solidFill>
              </a:rPr>
              <a:t>:</a:t>
            </a:r>
            <a:br>
              <a:rPr lang="en-US" altLang="en-US" dirty="0">
                <a:solidFill>
                  <a:schemeClr val="tx2"/>
                </a:solidFill>
              </a:rPr>
            </a:br>
            <a:r>
              <a:rPr lang="en-US" altLang="en-US" dirty="0"/>
              <a:t>Rating of Price, Contact and </a:t>
            </a:r>
            <a:r>
              <a:rPr lang="en-US" altLang="en-US" dirty="0" smtClean="0"/>
              <a:t>Communication </a:t>
            </a:r>
            <a:r>
              <a:rPr lang="en-US" altLang="en-US" sz="1400" dirty="0" smtClean="0"/>
              <a:t>(see appendix 9)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7772400" cy="2743200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altLang="en-US" sz="2000" dirty="0" smtClean="0"/>
              <a:t>NJIT website (NJIT.edu)  (26.71%)</a:t>
            </a:r>
          </a:p>
          <a:p>
            <a:pPr>
              <a:spcBef>
                <a:spcPct val="0"/>
              </a:spcBef>
              <a:defRPr/>
            </a:pPr>
            <a:endParaRPr lang="en-US" altLang="en-US" sz="2000" dirty="0" smtClean="0"/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/>
              <a:t>Location (22.26%)</a:t>
            </a:r>
            <a:endParaRPr lang="en-US" altLang="en-US" sz="2000" dirty="0"/>
          </a:p>
          <a:p>
            <a:pPr marL="0" indent="0">
              <a:spcBef>
                <a:spcPct val="0"/>
              </a:spcBef>
              <a:buFontTx/>
              <a:buNone/>
              <a:defRPr/>
            </a:pPr>
            <a:endParaRPr lang="en-US" altLang="en-US" sz="2000" dirty="0" smtClean="0"/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/>
              <a:t>Personal/email contact from academic department (15.43%)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altLang="en-US" sz="2000" dirty="0" smtClean="0">
                <a:solidFill>
                  <a:srgbClr val="00B050"/>
                </a:solidFill>
              </a:rPr>
              <a:t>		</a:t>
            </a:r>
            <a:endParaRPr lang="en-US" altLang="en-US" sz="2000" dirty="0" smtClean="0"/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/>
              <a:t>Contact with NJIT Admissions Office (8.9%)	</a:t>
            </a:r>
            <a:r>
              <a:rPr lang="en-US" altLang="en-US" sz="2000" dirty="0" smtClean="0">
                <a:solidFill>
                  <a:srgbClr val="00B050"/>
                </a:solidFill>
              </a:rPr>
              <a:t>					</a:t>
            </a:r>
          </a:p>
          <a:p>
            <a:pPr>
              <a:spcBef>
                <a:spcPct val="0"/>
              </a:spcBef>
              <a:defRPr/>
            </a:pPr>
            <a:endParaRPr lang="en-US" altLang="en-US" sz="2000" dirty="0" smtClean="0">
              <a:solidFill>
                <a:srgbClr val="00B050"/>
              </a:solidFill>
            </a:endParaRPr>
          </a:p>
        </p:txBody>
      </p:sp>
      <p:sp>
        <p:nvSpPr>
          <p:cNvPr id="14340" name="Rectangle 10"/>
          <p:cNvSpPr>
            <a:spLocks noChangeArrowheads="1"/>
          </p:cNvSpPr>
          <p:nvPr/>
        </p:nvSpPr>
        <p:spPr bwMode="auto">
          <a:xfrm>
            <a:off x="533400" y="990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>
                <a:solidFill>
                  <a:schemeClr val="tx2"/>
                </a:solidFill>
              </a:rPr>
              <a:t>Q.17.Which of the following most influenced your decision to attend</a:t>
            </a:r>
            <a:r>
              <a:rPr lang="en-US" altLang="en-US" sz="2400" dirty="0" smtClean="0">
                <a:solidFill>
                  <a:schemeClr val="tx2"/>
                </a:solidFill>
              </a:rPr>
              <a:t>? </a:t>
            </a:r>
            <a:r>
              <a:rPr lang="en-US" altLang="en-US" sz="1400" dirty="0" smtClean="0">
                <a:solidFill>
                  <a:schemeClr val="tx2"/>
                </a:solidFill>
              </a:rPr>
              <a:t>(see appendix 11 for full data)</a:t>
            </a:r>
            <a:endParaRPr lang="en-US" altLang="en-US" sz="1400" dirty="0">
              <a:solidFill>
                <a:schemeClr val="tx2"/>
              </a:solidFill>
            </a:endParaRPr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495300" y="173839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CC0000"/>
                </a:solidFill>
              </a:rPr>
              <a:t>Graduate – Entering Students Survey Fall </a:t>
            </a:r>
            <a:r>
              <a:rPr lang="en-US" altLang="en-US" sz="1800" b="1" dirty="0" smtClean="0">
                <a:solidFill>
                  <a:srgbClr val="CC0000"/>
                </a:solidFill>
              </a:rPr>
              <a:t>2013</a:t>
            </a:r>
            <a:endParaRPr lang="en-US" altLang="en-US" sz="1800" b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76872"/>
            <a:ext cx="7772400" cy="2514600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altLang="en-US" sz="2000" dirty="0" smtClean="0"/>
              <a:t>Friend (20.93%)</a:t>
            </a:r>
          </a:p>
          <a:p>
            <a:pPr>
              <a:spcBef>
                <a:spcPct val="0"/>
              </a:spcBef>
              <a:defRPr/>
            </a:pPr>
            <a:endParaRPr lang="en-US" altLang="en-US" sz="2000" dirty="0" smtClean="0"/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/>
              <a:t>Parent (13.66%)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sz="2000" dirty="0" smtClean="0"/>
              <a:t>	</a:t>
            </a:r>
            <a:r>
              <a:rPr lang="en-US" altLang="en-US" sz="2000" dirty="0" smtClean="0">
                <a:solidFill>
                  <a:srgbClr val="00B050"/>
                </a:solidFill>
              </a:rPr>
              <a:t>				</a:t>
            </a: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/>
              <a:t>College professor (11.34%)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altLang="en-US" sz="2000" dirty="0" smtClean="0">
                <a:solidFill>
                  <a:srgbClr val="00B050"/>
                </a:solidFill>
              </a:rPr>
              <a:t>						</a:t>
            </a:r>
          </a:p>
          <a:p>
            <a:pPr>
              <a:spcBef>
                <a:spcPct val="0"/>
              </a:spcBef>
              <a:defRPr/>
            </a:pPr>
            <a:endParaRPr lang="en-US" altLang="en-US" sz="2000" dirty="0" smtClean="0">
              <a:solidFill>
                <a:srgbClr val="00B050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533400" y="1052736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>
                <a:solidFill>
                  <a:schemeClr val="tx2"/>
                </a:solidFill>
              </a:rPr>
              <a:t>Q.16. Who most influenced your decision to attend</a:t>
            </a:r>
            <a:r>
              <a:rPr lang="en-US" altLang="en-US" sz="2600" dirty="0" smtClean="0">
                <a:solidFill>
                  <a:schemeClr val="tx2"/>
                </a:solidFill>
              </a:rPr>
              <a:t>? </a:t>
            </a:r>
            <a:r>
              <a:rPr lang="en-US" altLang="en-US" sz="1400" dirty="0" smtClean="0">
                <a:solidFill>
                  <a:schemeClr val="tx2"/>
                </a:solidFill>
              </a:rPr>
              <a:t>(see appendix 12 for full data)</a:t>
            </a:r>
            <a:endParaRPr lang="en-US" altLang="en-US" sz="2000" dirty="0">
              <a:solidFill>
                <a:schemeClr val="tx2"/>
              </a:solidFill>
            </a:endParaRPr>
          </a:p>
        </p:txBody>
      </p:sp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495300" y="173831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CC0000"/>
                </a:solidFill>
              </a:rPr>
              <a:t>Graduate – Entering Students Survey Fall </a:t>
            </a:r>
            <a:r>
              <a:rPr lang="en-US" altLang="en-US" sz="1800" b="1" dirty="0" smtClean="0">
                <a:solidFill>
                  <a:srgbClr val="CC0000"/>
                </a:solidFill>
              </a:rPr>
              <a:t>2013</a:t>
            </a:r>
            <a:endParaRPr lang="en-US" altLang="en-US" sz="1800" b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914400" y="5791200"/>
            <a:ext cx="5791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dirty="0"/>
              <a:t>Satisfaction Scale: 1=Very dissatisfied, 2=Dissatisfied, 3=Neutral, 4=Satisfied, 5=Very satisfied</a:t>
            </a:r>
          </a:p>
        </p:txBody>
      </p:sp>
      <p:sp>
        <p:nvSpPr>
          <p:cNvPr id="17413" name="Rectangle 9"/>
          <p:cNvSpPr>
            <a:spLocks noChangeArrowheads="1"/>
          </p:cNvSpPr>
          <p:nvPr/>
        </p:nvSpPr>
        <p:spPr bwMode="auto">
          <a:xfrm>
            <a:off x="495300" y="173845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CC0000"/>
                </a:solidFill>
              </a:rPr>
              <a:t>Student Orientations </a:t>
            </a:r>
            <a:r>
              <a:rPr lang="en-US" altLang="en-US" sz="1800" b="1" dirty="0">
                <a:solidFill>
                  <a:srgbClr val="CC0000"/>
                </a:solidFill>
              </a:rPr>
              <a:t>– Entering Students Survey Fall </a:t>
            </a:r>
            <a:r>
              <a:rPr lang="en-US" altLang="en-US" sz="1800" b="1" dirty="0" smtClean="0">
                <a:solidFill>
                  <a:srgbClr val="CC0000"/>
                </a:solidFill>
              </a:rPr>
              <a:t>2013</a:t>
            </a:r>
            <a:endParaRPr lang="en-US" altLang="en-US" sz="1800" b="1" dirty="0">
              <a:solidFill>
                <a:srgbClr val="CC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564" y="3032956"/>
            <a:ext cx="3788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Student Orientation Satisfaction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26322" y="660351"/>
            <a:ext cx="38157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Student Orientation Attendance</a:t>
            </a: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323295"/>
              </p:ext>
            </p:extLst>
          </p:nvPr>
        </p:nvGraphicFramePr>
        <p:xfrm>
          <a:off x="1295636" y="1171327"/>
          <a:ext cx="6324364" cy="177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2182"/>
                <a:gridCol w="31621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Undergraduate Orientation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96.41%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Office</a:t>
                      </a:r>
                      <a:r>
                        <a:rPr lang="en-US" sz="1400" baseline="0" dirty="0" smtClean="0"/>
                        <a:t> of Graduate Students Orientation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52.27%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Individual</a:t>
                      </a:r>
                      <a:r>
                        <a:rPr lang="en-US" sz="1400" baseline="0" dirty="0" smtClean="0"/>
                        <a:t> Graduate Program Orientation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41.6%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International Student Orientation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95.85%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081292"/>
              </p:ext>
            </p:extLst>
          </p:nvPr>
        </p:nvGraphicFramePr>
        <p:xfrm>
          <a:off x="1331640" y="3537012"/>
          <a:ext cx="6324364" cy="17695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2182"/>
                <a:gridCol w="3162182"/>
              </a:tblGrid>
              <a:tr h="36239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Undergraduate Orientation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56.11%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Office</a:t>
                      </a:r>
                      <a:r>
                        <a:rPr lang="en-US" sz="1400" baseline="0" dirty="0" smtClean="0"/>
                        <a:t> of Graduate Students Orientation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68.48%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Individual</a:t>
                      </a:r>
                      <a:r>
                        <a:rPr lang="en-US" sz="1400" baseline="0" dirty="0" smtClean="0"/>
                        <a:t> Graduate Program Orientation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62.59%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International Student Orientation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64.13%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92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772400" cy="1143000"/>
          </a:xfrm>
        </p:spPr>
        <p:txBody>
          <a:bodyPr/>
          <a:lstStyle/>
          <a:p>
            <a:r>
              <a:rPr lang="en-US" altLang="en-US" smtClean="0"/>
              <a:t>Appendix 1</a:t>
            </a:r>
          </a:p>
        </p:txBody>
      </p:sp>
      <p:graphicFrame>
        <p:nvGraphicFramePr>
          <p:cNvPr id="150939" name="Group 4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8602428"/>
              </p:ext>
            </p:extLst>
          </p:nvPr>
        </p:nvGraphicFramePr>
        <p:xfrm>
          <a:off x="533400" y="1143000"/>
          <a:ext cx="7924800" cy="4595814"/>
        </p:xfrm>
        <a:graphic>
          <a:graphicData uri="http://schemas.openxmlformats.org/drawingml/2006/table">
            <a:tbl>
              <a:tblPr/>
              <a:tblGrid>
                <a:gridCol w="3276600"/>
                <a:gridCol w="1219200"/>
                <a:gridCol w="1219200"/>
                <a:gridCol w="1219200"/>
                <a:gridCol w="990600"/>
              </a:tblGrid>
              <a:tr h="4572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Q. 1 Please rate how NJIT compares to other colleges: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 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 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29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 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Worse/Much worse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Better/Much Better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 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470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 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#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%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#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%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70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Academic reputation</a:t>
                      </a:r>
                    </a:p>
                  </a:txBody>
                  <a:tcPr marL="9525" marR="9525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3.60%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263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67.61%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70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Availability of majors of interest to you</a:t>
                      </a:r>
                    </a:p>
                  </a:txBody>
                  <a:tcPr marL="9525" marR="9525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5.63%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275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70.33%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11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Quality of academic facilities (library, laboratory, etc.)</a:t>
                      </a:r>
                    </a:p>
                  </a:txBody>
                  <a:tcPr marL="9525" marR="9525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6.41%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222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56.92%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70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Quality of on-campus housing</a:t>
                      </a:r>
                    </a:p>
                  </a:txBody>
                  <a:tcPr marL="9525" marR="9525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47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12.30%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132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34.56%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11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Surroundings (neighborhood, town or city)</a:t>
                      </a:r>
                    </a:p>
                  </a:txBody>
                  <a:tcPr marL="9525" marR="9525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240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61.54%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9.74%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70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Attractiveness of campus</a:t>
                      </a:r>
                    </a:p>
                  </a:txBody>
                  <a:tcPr marL="9525" marR="9525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90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23.14%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30.85%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70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Public safety</a:t>
                      </a:r>
                    </a:p>
                  </a:txBody>
                  <a:tcPr marL="9525" marR="9525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44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11.31%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197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50.65%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11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Parking</a:t>
                      </a:r>
                    </a:p>
                  </a:txBody>
                  <a:tcPr marL="9525" marR="9525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77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19.90%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94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24.29%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70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Honors College</a:t>
                      </a:r>
                    </a:p>
                  </a:txBody>
                  <a:tcPr marL="9525" marR="9525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2.94%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222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59.20%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37" name="Text Box 305"/>
          <p:cNvSpPr txBox="1">
            <a:spLocks noChangeArrowheads="1"/>
          </p:cNvSpPr>
          <p:nvPr/>
        </p:nvSpPr>
        <p:spPr bwMode="auto">
          <a:xfrm>
            <a:off x="1219200" y="5867400"/>
            <a:ext cx="6477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/>
              <a:t>*Rating Scale: 1=Much Worse, 2=Worse, 3=About the same, 4=Better, 5=Much Better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1000"/>
          </a:p>
        </p:txBody>
      </p:sp>
      <p:sp>
        <p:nvSpPr>
          <p:cNvPr id="19538" name="Rectangle 307"/>
          <p:cNvSpPr>
            <a:spLocks noChangeArrowheads="1"/>
          </p:cNvSpPr>
          <p:nvPr/>
        </p:nvSpPr>
        <p:spPr bwMode="auto">
          <a:xfrm>
            <a:off x="495300" y="173829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CC0000"/>
                </a:solidFill>
              </a:rPr>
              <a:t>Undergraduate – Entering Students Survey Fall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825" name="Group 3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7695602"/>
              </p:ext>
            </p:extLst>
          </p:nvPr>
        </p:nvGraphicFramePr>
        <p:xfrm>
          <a:off x="1752600" y="1143000"/>
          <a:ext cx="5562600" cy="4157665"/>
        </p:xfrm>
        <a:graphic>
          <a:graphicData uri="http://schemas.openxmlformats.org/drawingml/2006/table">
            <a:tbl>
              <a:tblPr/>
              <a:tblGrid>
                <a:gridCol w="4114800"/>
                <a:gridCol w="685800"/>
                <a:gridCol w="762000"/>
              </a:tblGrid>
              <a:tr h="5731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Q. 2 Please rate how NJIT compares to other colleges on the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following aspects: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 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 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 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Better/Much better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 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06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 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#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%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Printed college publications (catalogs, brochures etc.)</a:t>
                      </a:r>
                    </a:p>
                  </a:txBody>
                  <a:tcPr marL="9525" marR="9525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109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28.61%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College website</a:t>
                      </a:r>
                    </a:p>
                  </a:txBody>
                  <a:tcPr marL="9525" marR="9525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166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42.67%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institutional price before financial aid</a:t>
                      </a:r>
                    </a:p>
                  </a:txBody>
                  <a:tcPr marL="9525" marR="9525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233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60.37%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5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Financial aid offered</a:t>
                      </a:r>
                    </a:p>
                  </a:txBody>
                  <a:tcPr marL="9525" marR="9525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216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55.95%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Electronic communication with the college</a:t>
                      </a:r>
                    </a:p>
                  </a:txBody>
                  <a:tcPr marL="9525" marR="9525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187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48.57%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Contact with the college after you were admitted</a:t>
                      </a:r>
                    </a:p>
                  </a:txBody>
                  <a:tcPr marL="9525" marR="9525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175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45.21%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Contact with faculty</a:t>
                      </a:r>
                    </a:p>
                  </a:txBody>
                  <a:tcPr marL="9525" marR="9525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171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44.07%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Contact with current students</a:t>
                      </a:r>
                    </a:p>
                  </a:txBody>
                  <a:tcPr marL="9525" marR="9525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205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52.83%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32" name="Text Box 313"/>
          <p:cNvSpPr txBox="1">
            <a:spLocks noChangeArrowheads="1"/>
          </p:cNvSpPr>
          <p:nvPr/>
        </p:nvSpPr>
        <p:spPr bwMode="auto">
          <a:xfrm>
            <a:off x="1524000" y="5867400"/>
            <a:ext cx="6477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/>
              <a:t>*Rating Scale: 1=Much Worse, 2=Worse, 3=About the same, 4=Better, 5=Much Better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1000"/>
          </a:p>
        </p:txBody>
      </p:sp>
      <p:sp>
        <p:nvSpPr>
          <p:cNvPr id="20533" name="Rectangle 315"/>
          <p:cNvSpPr>
            <a:spLocks noChangeArrowheads="1"/>
          </p:cNvSpPr>
          <p:nvPr/>
        </p:nvSpPr>
        <p:spPr bwMode="auto">
          <a:xfrm>
            <a:off x="495300" y="173832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CC0000"/>
                </a:solidFill>
              </a:rPr>
              <a:t>Undergraduate – Entering Students Survey Fall 2013</a:t>
            </a:r>
          </a:p>
        </p:txBody>
      </p:sp>
      <p:sp>
        <p:nvSpPr>
          <p:cNvPr id="20534" name="Rectangle 32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Appendix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141" name="Group 251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3646783"/>
              </p:ext>
            </p:extLst>
          </p:nvPr>
        </p:nvGraphicFramePr>
        <p:xfrm>
          <a:off x="457200" y="1371600"/>
          <a:ext cx="7924800" cy="3130550"/>
        </p:xfrm>
        <a:graphic>
          <a:graphicData uri="http://schemas.openxmlformats.org/drawingml/2006/table">
            <a:tbl>
              <a:tblPr/>
              <a:tblGrid>
                <a:gridCol w="5618163"/>
                <a:gridCol w="477837"/>
                <a:gridCol w="609600"/>
                <a:gridCol w="609600"/>
                <a:gridCol w="609600"/>
              </a:tblGrid>
              <a:tr h="82884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12" charset="-128"/>
                          <a:cs typeface="Arial" panose="020B0604020202020204" pitchFamily="34" charset="0"/>
                        </a:rPr>
                        <a:t> Q. 3 Mark the circle that best represents how much the following contributed to your knowledge of NJIT. Using this scale: (1=Very little  &lt;&lt;&lt;------&gt;&gt;&gt; 5=Very much)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12" charset="-128"/>
                          <a:cs typeface="Arial" panose="020B0604020202020204" pitchFamily="34" charset="0"/>
                        </a:rPr>
                        <a:t>Little/Very little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12" charset="-128"/>
                          <a:cs typeface="Arial" panose="020B0604020202020204" pitchFamily="34" charset="0"/>
                        </a:rPr>
                        <a:t> 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12" charset="-128"/>
                          <a:cs typeface="Arial" panose="020B0604020202020204" pitchFamily="34" charset="0"/>
                        </a:rPr>
                        <a:t>Much/Very much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12" charset="-128"/>
                          <a:cs typeface="Arial" panose="020B0604020202020204" pitchFamily="34" charset="0"/>
                        </a:rPr>
                        <a:t> 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932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12" charset="-128"/>
                          <a:cs typeface="Arial" panose="020B0604020202020204" pitchFamily="34" charset="0"/>
                        </a:rPr>
                        <a:t> 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12" charset="-128"/>
                          <a:cs typeface="Arial" panose="020B0604020202020204" pitchFamily="34" charset="0"/>
                        </a:rPr>
                        <a:t>#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12" charset="-128"/>
                          <a:cs typeface="Arial" panose="020B0604020202020204" pitchFamily="34" charset="0"/>
                        </a:rPr>
                        <a:t>%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12" charset="-128"/>
                          <a:cs typeface="Arial" panose="020B0604020202020204" pitchFamily="34" charset="0"/>
                        </a:rPr>
                        <a:t>#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12" charset="-128"/>
                          <a:cs typeface="Arial" panose="020B0604020202020204" pitchFamily="34" charset="0"/>
                        </a:rPr>
                        <a:t>%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82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12" charset="-128"/>
                          <a:cs typeface="Arial" panose="020B0604020202020204" pitchFamily="34" charset="0"/>
                        </a:rPr>
                        <a:t>NJIT website (NJIT.edu)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13.66%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55.42%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9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12" charset="-128"/>
                          <a:cs typeface="Arial" panose="020B0604020202020204" pitchFamily="34" charset="0"/>
                        </a:rPr>
                        <a:t>NJIT's social networking sites (e.g. Facebook, Twitter, YouTube)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41.19%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27.72%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82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12" charset="-128"/>
                          <a:cs typeface="Arial" panose="020B0604020202020204" pitchFamily="34" charset="0"/>
                        </a:rPr>
                        <a:t>College guide books (e.g. Princeton Review, U.S. News and World Report, Peterson's, etc.) 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43.15%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21.96%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75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12" charset="-128"/>
                          <a:cs typeface="Arial" panose="020B0604020202020204" pitchFamily="34" charset="0"/>
                        </a:rPr>
                        <a:t>College guide websites (e.g. collegeprowler.com, unigo.com, usnews.com/rankings, princetonreview.com, etc.)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35.68%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27.34%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48" name="Rectangle 2403"/>
          <p:cNvSpPr>
            <a:spLocks noChangeArrowheads="1"/>
          </p:cNvSpPr>
          <p:nvPr/>
        </p:nvSpPr>
        <p:spPr bwMode="auto">
          <a:xfrm>
            <a:off x="381000" y="5867400"/>
            <a:ext cx="5791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/>
              <a:t>*Rank ordered by contribution to knowledge of NJIT (1=very little </a:t>
            </a:r>
            <a:r>
              <a:rPr lang="en-US" altLang="en-US" sz="1000">
                <a:sym typeface="Wingdings" pitchFamily="2" charset="2"/>
              </a:rPr>
              <a:t>5=very much)</a:t>
            </a:r>
            <a:endParaRPr lang="en-US" altLang="en-US" sz="1000"/>
          </a:p>
        </p:txBody>
      </p:sp>
      <p:sp>
        <p:nvSpPr>
          <p:cNvPr id="21549" name="Rectangle 2518"/>
          <p:cNvSpPr>
            <a:spLocks noChangeArrowheads="1"/>
          </p:cNvSpPr>
          <p:nvPr/>
        </p:nvSpPr>
        <p:spPr bwMode="auto">
          <a:xfrm>
            <a:off x="495300" y="173828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CC0000"/>
                </a:solidFill>
              </a:rPr>
              <a:t>Undergraduate – Entering Students Survey Fall 2013</a:t>
            </a:r>
          </a:p>
        </p:txBody>
      </p:sp>
      <p:sp>
        <p:nvSpPr>
          <p:cNvPr id="21550" name="Rectangle 2520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Appendix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297" name="Group 6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988053"/>
              </p:ext>
            </p:extLst>
          </p:nvPr>
        </p:nvGraphicFramePr>
        <p:xfrm>
          <a:off x="755576" y="1304764"/>
          <a:ext cx="7772400" cy="2972667"/>
        </p:xfrm>
        <a:graphic>
          <a:graphicData uri="http://schemas.openxmlformats.org/drawingml/2006/table">
            <a:tbl>
              <a:tblPr/>
              <a:tblGrid>
                <a:gridCol w="6097588"/>
                <a:gridCol w="935037"/>
                <a:gridCol w="739775"/>
              </a:tblGrid>
              <a:tr h="230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Q.9 .Compared to other factors, how important was the Honor’s Scholarship (not other scholarships) in your decision to attend NJIT?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 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 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5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 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#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%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Alumnus of NJIT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Coach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Current NJIT student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Friend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52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Guidance counselor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9.66%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52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High school teacher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7.57%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52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Parent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42.56%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52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Relative (not parent)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84" name="Rectangle 602"/>
          <p:cNvSpPr>
            <a:spLocks noChangeArrowheads="1"/>
          </p:cNvSpPr>
          <p:nvPr/>
        </p:nvSpPr>
        <p:spPr bwMode="auto">
          <a:xfrm>
            <a:off x="495300" y="173829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CC0000"/>
                </a:solidFill>
              </a:rPr>
              <a:t>Undergraduate – Entering Students Survey Fall 2013</a:t>
            </a:r>
          </a:p>
        </p:txBody>
      </p:sp>
      <p:sp>
        <p:nvSpPr>
          <p:cNvPr id="22585" name="Rectangle 603"/>
          <p:cNvSpPr>
            <a:spLocks noGrp="1" noChangeArrowheads="1"/>
          </p:cNvSpPr>
          <p:nvPr>
            <p:ph type="title"/>
          </p:nvPr>
        </p:nvSpPr>
        <p:spPr>
          <a:xfrm>
            <a:off x="491716" y="535777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Appendix 4</a:t>
            </a:r>
          </a:p>
        </p:txBody>
      </p:sp>
    </p:spTree>
    <p:extLst>
      <p:ext uri="{BB962C8B-B14F-4D97-AF65-F5344CB8AC3E}">
        <p14:creationId xmlns:p14="http://schemas.microsoft.com/office/powerpoint/2010/main" val="294980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297" name="Group 6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27549"/>
              </p:ext>
            </p:extLst>
          </p:nvPr>
        </p:nvGraphicFramePr>
        <p:xfrm>
          <a:off x="755576" y="1772816"/>
          <a:ext cx="7772400" cy="3077936"/>
        </p:xfrm>
        <a:graphic>
          <a:graphicData uri="http://schemas.openxmlformats.org/drawingml/2006/table">
            <a:tbl>
              <a:tblPr/>
              <a:tblGrid>
                <a:gridCol w="6097588"/>
                <a:gridCol w="935037"/>
                <a:gridCol w="739775"/>
              </a:tblGrid>
              <a:tr h="230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Q.10 .Which of the following most influenced your decision to attend?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 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 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 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#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%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Contact with NJIT Admissions Office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Campus visit/information session				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27.81%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Personal/email contact from academic department			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Printed</a:t>
                      </a:r>
                      <a:r>
                        <a:rPr kumimoji="0" lang="fr-F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NJIT publications (</a:t>
                      </a:r>
                      <a:r>
                        <a:rPr kumimoji="0" lang="fr-F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catalogs</a:t>
                      </a:r>
                      <a:r>
                        <a:rPr kumimoji="0" lang="fr-F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, brochures etc.)		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NJIT website (NJIT.edu)					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NJIT's social networking sites (e.g. Facebook, Twitter, YouTube)			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College guide books (e.g. Princeton Review, U.S. News and World Report, Peterson's, etc.)	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7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College guide websites (e.g. collegeprowler.com, princetonreview.com, etc.)	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3.06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Cost/financial aid/scholarship (not honors)				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34.18%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Honors College / Honors Scholarship				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84" name="Rectangle 602"/>
          <p:cNvSpPr>
            <a:spLocks noChangeArrowheads="1"/>
          </p:cNvSpPr>
          <p:nvPr/>
        </p:nvSpPr>
        <p:spPr bwMode="auto">
          <a:xfrm>
            <a:off x="495300" y="173829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CC0000"/>
                </a:solidFill>
              </a:rPr>
              <a:t>Undergraduate – Entering Students Survey Fall 2013</a:t>
            </a:r>
          </a:p>
        </p:txBody>
      </p:sp>
      <p:sp>
        <p:nvSpPr>
          <p:cNvPr id="22585" name="Rectangle 603"/>
          <p:cNvSpPr>
            <a:spLocks noGrp="1" noChangeArrowheads="1"/>
          </p:cNvSpPr>
          <p:nvPr>
            <p:ph type="title"/>
          </p:nvPr>
        </p:nvSpPr>
        <p:spPr>
          <a:xfrm>
            <a:off x="490947" y="620688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Appendix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2813"/>
            <a:ext cx="8001000" cy="2820987"/>
          </a:xfrm>
          <a:noFill/>
        </p:spPr>
        <p:txBody>
          <a:bodyPr/>
          <a:lstStyle/>
          <a:p>
            <a:pPr algn="ctr" eaLnBrk="1" hangingPunct="1"/>
            <a:r>
              <a:rPr lang="en-US" altLang="en-US" sz="3100" dirty="0" smtClean="0"/>
              <a:t>Entering Student Surveys</a:t>
            </a:r>
            <a:br>
              <a:rPr lang="en-US" altLang="en-US" sz="3100" dirty="0" smtClean="0"/>
            </a:br>
            <a:r>
              <a:rPr lang="en-US" altLang="en-US" sz="3100" dirty="0" smtClean="0"/>
              <a:t> (Undergraduate &amp; Graduate) </a:t>
            </a:r>
            <a:br>
              <a:rPr lang="en-US" altLang="en-US" sz="3100" dirty="0" smtClean="0"/>
            </a:br>
            <a:r>
              <a:rPr lang="en-US" altLang="en-US" sz="3100" dirty="0" smtClean="0"/>
              <a:t>Fall 2013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724400"/>
            <a:ext cx="7772400" cy="12954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November 27th, 2013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Office of Institutional Research and Planning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297" name="Group 6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169245"/>
              </p:ext>
            </p:extLst>
          </p:nvPr>
        </p:nvGraphicFramePr>
        <p:xfrm>
          <a:off x="685800" y="1563251"/>
          <a:ext cx="7772400" cy="1867272"/>
        </p:xfrm>
        <a:graphic>
          <a:graphicData uri="http://schemas.openxmlformats.org/drawingml/2006/table">
            <a:tbl>
              <a:tblPr/>
              <a:tblGrid>
                <a:gridCol w="6097588"/>
                <a:gridCol w="935037"/>
                <a:gridCol w="739775"/>
              </a:tblGrid>
              <a:tr h="230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Q.9 .Compared to other factors, how important was the Honor’s Scholarship (not other scholarships) in your decision to attend NJIT?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 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 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 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#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%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Not at all Important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Not Very Important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1.43%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Somewhat Important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7.14%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5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Important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3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Very Important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61.43%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84" name="Rectangle 602"/>
          <p:cNvSpPr>
            <a:spLocks noChangeArrowheads="1"/>
          </p:cNvSpPr>
          <p:nvPr/>
        </p:nvSpPr>
        <p:spPr bwMode="auto">
          <a:xfrm>
            <a:off x="495300" y="173829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CC0000"/>
                </a:solidFill>
              </a:rPr>
              <a:t>Undergraduate – Entering Students Survey Fall 2013</a:t>
            </a:r>
          </a:p>
        </p:txBody>
      </p:sp>
      <p:sp>
        <p:nvSpPr>
          <p:cNvPr id="22585" name="Rectangle 603"/>
          <p:cNvSpPr>
            <a:spLocks noGrp="1" noChangeArrowheads="1"/>
          </p:cNvSpPr>
          <p:nvPr>
            <p:ph type="title"/>
          </p:nvPr>
        </p:nvSpPr>
        <p:spPr>
          <a:xfrm>
            <a:off x="495300" y="620688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Appendix </a:t>
            </a:r>
            <a:r>
              <a:rPr lang="en-US" altLang="en-US" dirty="0"/>
              <a:t>6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615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297" name="Group 6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6804269"/>
              </p:ext>
            </p:extLst>
          </p:nvPr>
        </p:nvGraphicFramePr>
        <p:xfrm>
          <a:off x="755576" y="1556792"/>
          <a:ext cx="7772400" cy="1235576"/>
        </p:xfrm>
        <a:graphic>
          <a:graphicData uri="http://schemas.openxmlformats.org/drawingml/2006/table">
            <a:tbl>
              <a:tblPr/>
              <a:tblGrid>
                <a:gridCol w="6097588"/>
                <a:gridCol w="935037"/>
                <a:gridCol w="739775"/>
              </a:tblGrid>
              <a:tr h="230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Q.12 .Do you plan to work while attending school?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 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 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2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 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#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%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Yes, I plan to work on campus.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33.42%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Yes, I plan to work off campus.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28.32%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No, I don’t plan to work.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38.27%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84" name="Rectangle 602"/>
          <p:cNvSpPr>
            <a:spLocks noChangeArrowheads="1"/>
          </p:cNvSpPr>
          <p:nvPr/>
        </p:nvSpPr>
        <p:spPr bwMode="auto">
          <a:xfrm>
            <a:off x="495300" y="173829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CC0000"/>
                </a:solidFill>
              </a:rPr>
              <a:t>Undergraduate – Entering Students Survey Fall 2013</a:t>
            </a:r>
          </a:p>
        </p:txBody>
      </p:sp>
      <p:sp>
        <p:nvSpPr>
          <p:cNvPr id="22585" name="Rectangle 603"/>
          <p:cNvSpPr>
            <a:spLocks noGrp="1" noChangeArrowheads="1"/>
          </p:cNvSpPr>
          <p:nvPr>
            <p:ph type="title"/>
          </p:nvPr>
        </p:nvSpPr>
        <p:spPr>
          <a:xfrm>
            <a:off x="492299" y="620688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Appendix 7</a:t>
            </a:r>
          </a:p>
        </p:txBody>
      </p:sp>
      <p:graphicFrame>
        <p:nvGraphicFramePr>
          <p:cNvPr id="5" name="Group 60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2760912"/>
              </p:ext>
            </p:extLst>
          </p:nvPr>
        </p:nvGraphicFramePr>
        <p:xfrm>
          <a:off x="755576" y="2996952"/>
          <a:ext cx="7772400" cy="1723256"/>
        </p:xfrm>
        <a:graphic>
          <a:graphicData uri="http://schemas.openxmlformats.org/drawingml/2006/table">
            <a:tbl>
              <a:tblPr/>
              <a:tblGrid>
                <a:gridCol w="6097588"/>
                <a:gridCol w="935037"/>
                <a:gridCol w="739775"/>
              </a:tblGrid>
              <a:tr h="2522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Q.13 How many hours do you plan to work?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 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 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 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#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%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1-9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32.78%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10-19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51.45%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20-29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13.28%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30-39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2.49%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7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40 or more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67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846" name="Group 5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406461"/>
              </p:ext>
            </p:extLst>
          </p:nvPr>
        </p:nvGraphicFramePr>
        <p:xfrm>
          <a:off x="495300" y="1196752"/>
          <a:ext cx="7883525" cy="4197352"/>
        </p:xfrm>
        <a:graphic>
          <a:graphicData uri="http://schemas.openxmlformats.org/drawingml/2006/table">
            <a:tbl>
              <a:tblPr/>
              <a:tblGrid>
                <a:gridCol w="4265613"/>
                <a:gridCol w="914400"/>
                <a:gridCol w="914400"/>
                <a:gridCol w="914400"/>
                <a:gridCol w="874712"/>
              </a:tblGrid>
              <a:tr h="4572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Q. 1 Please rate how NJIT compares to other colleges: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 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 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 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Worse/Much worse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Better/Much better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 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47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 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#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%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#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%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70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Academic reputation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10.18%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51.79%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11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Availability of programs of interest to you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6.59%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61.38%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70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Quality of academic facilities (library, laboratory, etc.)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13.12%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47.82%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11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Quality of on-campus housing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13.16%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30.08%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70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Surroundings (neighborhood, town or city)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52.62%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19.38%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70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Attractiveness of campus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24.61%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34.27%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11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Public safety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37.15%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30.34%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91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Parking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28.81%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28.48%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25" name="Rectangle 528"/>
          <p:cNvSpPr>
            <a:spLocks noGrp="1" noChangeArrowheads="1"/>
          </p:cNvSpPr>
          <p:nvPr>
            <p:ph type="title"/>
          </p:nvPr>
        </p:nvSpPr>
        <p:spPr>
          <a:xfrm>
            <a:off x="495300" y="440668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Appendix 8</a:t>
            </a:r>
          </a:p>
        </p:txBody>
      </p:sp>
      <p:sp>
        <p:nvSpPr>
          <p:cNvPr id="23626" name="Rectangle 529"/>
          <p:cNvSpPr>
            <a:spLocks noChangeArrowheads="1"/>
          </p:cNvSpPr>
          <p:nvPr/>
        </p:nvSpPr>
        <p:spPr bwMode="auto">
          <a:xfrm>
            <a:off x="495300" y="173829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CC0000"/>
                </a:solidFill>
              </a:rPr>
              <a:t>Graduate – Entering Students Survey Fall </a:t>
            </a:r>
            <a:r>
              <a:rPr lang="en-US" altLang="en-US" sz="1800" b="1" dirty="0" smtClean="0">
                <a:solidFill>
                  <a:srgbClr val="CC0000"/>
                </a:solidFill>
              </a:rPr>
              <a:t>2013</a:t>
            </a:r>
            <a:endParaRPr lang="en-US" altLang="en-US" sz="1800" b="1" dirty="0">
              <a:solidFill>
                <a:srgbClr val="CC0000"/>
              </a:solidFill>
            </a:endParaRPr>
          </a:p>
        </p:txBody>
      </p:sp>
      <p:sp>
        <p:nvSpPr>
          <p:cNvPr id="23627" name="Text Box 530"/>
          <p:cNvSpPr txBox="1">
            <a:spLocks noChangeArrowheads="1"/>
          </p:cNvSpPr>
          <p:nvPr/>
        </p:nvSpPr>
        <p:spPr bwMode="auto">
          <a:xfrm>
            <a:off x="990600" y="5867400"/>
            <a:ext cx="6477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/>
              <a:t>*Rating Scale: 1=Much Worse, 2=Worse, 3=About the same, 4=Better, 5=Much Better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0027" name="Group 58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531023"/>
              </p:ext>
            </p:extLst>
          </p:nvPr>
        </p:nvGraphicFramePr>
        <p:xfrm>
          <a:off x="1481137" y="1287461"/>
          <a:ext cx="5953125" cy="4579939"/>
        </p:xfrm>
        <a:graphic>
          <a:graphicData uri="http://schemas.openxmlformats.org/drawingml/2006/table">
            <a:tbl>
              <a:tblPr/>
              <a:tblGrid>
                <a:gridCol w="4265613"/>
                <a:gridCol w="893762"/>
                <a:gridCol w="793750"/>
              </a:tblGrid>
              <a:tr h="5429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Q. 2 Please rate how NJIT compares to other colleges on the following aspects: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 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 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2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 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Better/Much better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 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 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#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%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635"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College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publications (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catalogs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brochures etc.)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35.33%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6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College website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48.18%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6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institutional price before financial aid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25.38%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6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Financial aid offered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17.42%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6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Electronic communication with the college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46.68%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6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Contact with the college after you were admitted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42.17%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551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Contact with faculty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49.09%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6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Contact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with current students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45.70%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26" name="Rectangle 589"/>
          <p:cNvSpPr>
            <a:spLocks noGrp="1" noChangeArrowheads="1"/>
          </p:cNvSpPr>
          <p:nvPr>
            <p:ph type="title"/>
          </p:nvPr>
        </p:nvSpPr>
        <p:spPr>
          <a:xfrm>
            <a:off x="381000" y="516731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Appendix 9</a:t>
            </a:r>
          </a:p>
        </p:txBody>
      </p:sp>
      <p:sp>
        <p:nvSpPr>
          <p:cNvPr id="24627" name="Rectangle 590"/>
          <p:cNvSpPr>
            <a:spLocks noChangeArrowheads="1"/>
          </p:cNvSpPr>
          <p:nvPr/>
        </p:nvSpPr>
        <p:spPr bwMode="auto">
          <a:xfrm>
            <a:off x="495300" y="173837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CC0000"/>
                </a:solidFill>
              </a:rPr>
              <a:t>Graduate – Entering Students Survey Fall </a:t>
            </a:r>
            <a:r>
              <a:rPr lang="en-US" altLang="en-US" sz="1800" b="1" dirty="0" smtClean="0">
                <a:solidFill>
                  <a:srgbClr val="CC0000"/>
                </a:solidFill>
              </a:rPr>
              <a:t>2013</a:t>
            </a:r>
            <a:endParaRPr lang="en-US" altLang="en-US" sz="1800" b="1" dirty="0">
              <a:solidFill>
                <a:srgbClr val="CC0000"/>
              </a:solidFill>
            </a:endParaRPr>
          </a:p>
        </p:txBody>
      </p:sp>
      <p:sp>
        <p:nvSpPr>
          <p:cNvPr id="24628" name="Text Box 591"/>
          <p:cNvSpPr txBox="1">
            <a:spLocks noChangeArrowheads="1"/>
          </p:cNvSpPr>
          <p:nvPr/>
        </p:nvSpPr>
        <p:spPr bwMode="auto">
          <a:xfrm>
            <a:off x="990600" y="5867400"/>
            <a:ext cx="6477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/>
              <a:t>*Rating Scale: 1=Much Worse, 2=Worse, 3=About the same, 4=Better, 5=Much Better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7579" name="Group 103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96180801"/>
              </p:ext>
            </p:extLst>
          </p:nvPr>
        </p:nvGraphicFramePr>
        <p:xfrm>
          <a:off x="485775" y="1600200"/>
          <a:ext cx="8077200" cy="3276601"/>
        </p:xfrm>
        <a:graphic>
          <a:graphicData uri="http://schemas.openxmlformats.org/drawingml/2006/table">
            <a:tbl>
              <a:tblPr/>
              <a:tblGrid>
                <a:gridCol w="5519738"/>
                <a:gridCol w="638175"/>
                <a:gridCol w="639762"/>
                <a:gridCol w="639763"/>
                <a:gridCol w="639762"/>
              </a:tblGrid>
              <a:tr h="771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Q. 3 Mark the circle that best represents how the following contributed to your knowledge of NJIT. Using this scale: (1=Very little &lt;&lt;&lt;--------&gt;&gt;&gt; 5=Very much)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Little/Very little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 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Much/Very much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 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4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 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#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%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#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%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NJIT website (NJIT.edu)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8.84%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64.31%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NJIT's social networking sites (e.g. Facebook, Twitter, YouTube, etc)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38.42%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31.41%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College guide books (e.g. Princeton Review, U.S. News and World Report, Peterson's, etc.)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40.93%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27.39%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College guide websites (e.g. collegeprowler.com, unigo.com, usnews.com/rankings, princetonreview.com, etc.)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33.53%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33.23%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44" name="Rectangle 1037"/>
          <p:cNvSpPr>
            <a:spLocks noGrp="1" noChangeArrowheads="1"/>
          </p:cNvSpPr>
          <p:nvPr>
            <p:ph type="title"/>
          </p:nvPr>
        </p:nvSpPr>
        <p:spPr>
          <a:xfrm>
            <a:off x="457200" y="569119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Appendix 10</a:t>
            </a:r>
          </a:p>
        </p:txBody>
      </p:sp>
      <p:sp>
        <p:nvSpPr>
          <p:cNvPr id="25645" name="Rectangle 1038"/>
          <p:cNvSpPr>
            <a:spLocks noChangeArrowheads="1"/>
          </p:cNvSpPr>
          <p:nvPr/>
        </p:nvSpPr>
        <p:spPr bwMode="auto">
          <a:xfrm>
            <a:off x="495300" y="173837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CC0000"/>
                </a:solidFill>
              </a:rPr>
              <a:t>Graduate – Entering Students Survey Fall </a:t>
            </a:r>
            <a:r>
              <a:rPr lang="en-US" altLang="en-US" sz="1800" b="1" dirty="0" smtClean="0">
                <a:solidFill>
                  <a:srgbClr val="CC0000"/>
                </a:solidFill>
              </a:rPr>
              <a:t>2013</a:t>
            </a:r>
            <a:endParaRPr lang="en-US" altLang="en-US" sz="1800" b="1" dirty="0">
              <a:solidFill>
                <a:srgbClr val="CC0000"/>
              </a:solidFill>
            </a:endParaRPr>
          </a:p>
        </p:txBody>
      </p:sp>
      <p:sp>
        <p:nvSpPr>
          <p:cNvPr id="25646" name="Rectangle 1040"/>
          <p:cNvSpPr>
            <a:spLocks noChangeArrowheads="1"/>
          </p:cNvSpPr>
          <p:nvPr/>
        </p:nvSpPr>
        <p:spPr bwMode="auto">
          <a:xfrm>
            <a:off x="990600" y="5867400"/>
            <a:ext cx="5791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/>
              <a:t>*Rank ordered by contribution to knowledge of NJIT (1=very little </a:t>
            </a:r>
            <a:r>
              <a:rPr lang="en-US" altLang="en-US" sz="1000">
                <a:sym typeface="Wingdings" pitchFamily="2" charset="2"/>
              </a:rPr>
              <a:t>5=very much)</a:t>
            </a:r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7342" name="Group 49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951456"/>
              </p:ext>
            </p:extLst>
          </p:nvPr>
        </p:nvGraphicFramePr>
        <p:xfrm>
          <a:off x="647700" y="1371600"/>
          <a:ext cx="7620000" cy="3846511"/>
        </p:xfrm>
        <a:graphic>
          <a:graphicData uri="http://schemas.openxmlformats.org/drawingml/2006/table">
            <a:tbl>
              <a:tblPr/>
              <a:tblGrid>
                <a:gridCol w="5978525"/>
                <a:gridCol w="915988"/>
                <a:gridCol w="725487"/>
              </a:tblGrid>
              <a:tr h="2746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Q.17 Which of the following most influenced your decision to attend?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 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 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 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#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%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21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Contact with NJIT Admissions Office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21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Campus visit/information session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0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Personal/email contact from academic department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09"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Printed NJIT publications (catalogs, brochures etc.)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2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NJIT website (NJIT.edu)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26.71%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21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NJIT's social networking sites (e.g. Facebook, Twitter, YouTube)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0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College guide books (e.g. Princeton Review, U.S. News and World Report, Peterson's, etc.)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College guide websites (e.g. collegeprowler.com, unigo.com, usnews.com/rankings, princetonreview.com, etc.)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7.42%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0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Location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21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 (Please Specify)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09"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100%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84" name="Rectangle 496"/>
          <p:cNvSpPr>
            <a:spLocks noGrp="1" noChangeArrowheads="1"/>
          </p:cNvSpPr>
          <p:nvPr>
            <p:ph type="title"/>
          </p:nvPr>
        </p:nvSpPr>
        <p:spPr>
          <a:xfrm>
            <a:off x="371475" y="542925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Appendix 11</a:t>
            </a:r>
          </a:p>
        </p:txBody>
      </p:sp>
      <p:sp>
        <p:nvSpPr>
          <p:cNvPr id="26685" name="Rectangle 497"/>
          <p:cNvSpPr>
            <a:spLocks noChangeArrowheads="1"/>
          </p:cNvSpPr>
          <p:nvPr/>
        </p:nvSpPr>
        <p:spPr bwMode="auto">
          <a:xfrm>
            <a:off x="495300" y="173834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CC0000"/>
                </a:solidFill>
              </a:rPr>
              <a:t>Graduate – Entering Students Survey Fall </a:t>
            </a:r>
            <a:r>
              <a:rPr lang="en-US" altLang="en-US" sz="1800" b="1" dirty="0" smtClean="0">
                <a:solidFill>
                  <a:srgbClr val="CC0000"/>
                </a:solidFill>
              </a:rPr>
              <a:t>2013</a:t>
            </a:r>
            <a:endParaRPr lang="en-US" altLang="en-US" sz="1800" b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297" name="Group 6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280570"/>
              </p:ext>
            </p:extLst>
          </p:nvPr>
        </p:nvGraphicFramePr>
        <p:xfrm>
          <a:off x="791580" y="1376772"/>
          <a:ext cx="7772400" cy="3141051"/>
        </p:xfrm>
        <a:graphic>
          <a:graphicData uri="http://schemas.openxmlformats.org/drawingml/2006/table">
            <a:tbl>
              <a:tblPr/>
              <a:tblGrid>
                <a:gridCol w="6097588"/>
                <a:gridCol w="935037"/>
                <a:gridCol w="739775"/>
              </a:tblGrid>
              <a:tr h="230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Q.16 .Who most influenced your decision to attend?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 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 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 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#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%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Alumnus of NJIT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9.59%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College professor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11.34%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College adviser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Current NJIT Student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52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Friend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52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Parent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13.66%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52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Relative (not parent)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52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Recruiter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52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 (Please Specify)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84" name="Rectangle 602"/>
          <p:cNvSpPr>
            <a:spLocks noChangeArrowheads="1"/>
          </p:cNvSpPr>
          <p:nvPr/>
        </p:nvSpPr>
        <p:spPr bwMode="auto">
          <a:xfrm>
            <a:off x="495300" y="173829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CC0000"/>
                </a:solidFill>
              </a:rPr>
              <a:t>Graduate </a:t>
            </a:r>
            <a:r>
              <a:rPr lang="en-US" altLang="en-US" sz="1800" b="1" dirty="0">
                <a:solidFill>
                  <a:srgbClr val="CC0000"/>
                </a:solidFill>
              </a:rPr>
              <a:t>– Entering Students Survey Fall 2013</a:t>
            </a:r>
          </a:p>
        </p:txBody>
      </p:sp>
      <p:sp>
        <p:nvSpPr>
          <p:cNvPr id="22585" name="Rectangle 603"/>
          <p:cNvSpPr>
            <a:spLocks noGrp="1" noChangeArrowheads="1"/>
          </p:cNvSpPr>
          <p:nvPr>
            <p:ph type="title"/>
          </p:nvPr>
        </p:nvSpPr>
        <p:spPr>
          <a:xfrm>
            <a:off x="482749" y="540542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Appendix 12</a:t>
            </a:r>
          </a:p>
        </p:txBody>
      </p:sp>
    </p:spTree>
    <p:extLst>
      <p:ext uri="{BB962C8B-B14F-4D97-AF65-F5344CB8AC3E}">
        <p14:creationId xmlns:p14="http://schemas.microsoft.com/office/powerpoint/2010/main" val="173900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pic>
        <p:nvPicPr>
          <p:cNvPr id="27651" name="Picture 3" descr="njit_Admin_closer_PP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-479425"/>
            <a:ext cx="10059988" cy="781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1175544"/>
            <a:ext cx="8077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    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Entering </a:t>
            </a:r>
            <a:r>
              <a:rPr lang="en-US" altLang="en-US" dirty="0"/>
              <a:t>students rated NJIT better/much better </a:t>
            </a:r>
            <a:r>
              <a:rPr lang="en-US" altLang="en-US" dirty="0" smtClean="0"/>
              <a:t>in</a:t>
            </a:r>
            <a:endParaRPr lang="en-US" altLang="en-US" dirty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Availability of majors (70.33%)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Academic reputation (67.61%)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Honors College (59.20%)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Quality of academic facilities (library, laboratory, etc</a:t>
            </a:r>
            <a:r>
              <a:rPr lang="en-US" altLang="en-US" dirty="0" smtClean="0"/>
              <a:t>.) (</a:t>
            </a:r>
            <a:r>
              <a:rPr lang="en-US" altLang="en-US" dirty="0"/>
              <a:t>56.92</a:t>
            </a:r>
            <a:r>
              <a:rPr lang="en-US" altLang="en-US" dirty="0" smtClean="0"/>
              <a:t>%)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Public safety (50.65%)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000" dirty="0"/>
          </a:p>
          <a:p>
            <a:pPr eaLnBrk="1" hangingPunct="1">
              <a:buFontTx/>
              <a:buNone/>
            </a:pPr>
            <a:endParaRPr lang="en-US" altLang="en-US" sz="2000" dirty="0"/>
          </a:p>
          <a:p>
            <a:pPr eaLnBrk="1" hangingPunct="1">
              <a:buFontTx/>
              <a:buNone/>
            </a:pPr>
            <a:endParaRPr lang="en-US" altLang="en-US" sz="1600" dirty="0"/>
          </a:p>
          <a:p>
            <a:pPr eaLnBrk="1" hangingPunct="1">
              <a:buFontTx/>
              <a:buNone/>
            </a:pPr>
            <a:endParaRPr lang="en-US" altLang="en-US" sz="1600" dirty="0"/>
          </a:p>
          <a:p>
            <a:pPr eaLnBrk="1" hangingPunct="1"/>
            <a:endParaRPr lang="en-US" altLang="en-US" sz="20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95300" y="173025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CC0000"/>
                </a:solidFill>
              </a:rPr>
              <a:t>Undergraduate – Entering Students Survey Fall 2013</a:t>
            </a: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914400" y="5791200"/>
            <a:ext cx="5791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/>
              <a:t>Rating Scale: 1=Much Worse, 2=Worse, 3=About the same, 4=Better, 5=Much Better</a:t>
            </a:r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5334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>
                <a:solidFill>
                  <a:schemeClr val="tx2"/>
                </a:solidFill>
              </a:rPr>
              <a:t>NJIT’s rating in comparison to other colleges</a:t>
            </a:r>
            <a:r>
              <a:rPr lang="en-US" altLang="en-US" dirty="0" smtClean="0">
                <a:solidFill>
                  <a:schemeClr val="tx2"/>
                </a:solidFill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 dirty="0" smtClean="0">
                <a:solidFill>
                  <a:schemeClr val="tx2"/>
                </a:solidFill>
              </a:rPr>
              <a:t>(see appendix 1 for full data)</a:t>
            </a:r>
            <a:endParaRPr lang="en-US" altLang="en-US" sz="14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457200" y="1676400"/>
            <a:ext cx="8458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 dirty="0"/>
              <a:t>	Entering students rated NJIT better/much better in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NJIT total institutional price before financial aid (60.37%)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>
                <a:solidFill>
                  <a:schemeClr val="tx2"/>
                </a:solidFill>
              </a:rPr>
              <a:t>Contact with current NJIT students (52.83%)</a:t>
            </a:r>
          </a:p>
          <a:p>
            <a:pPr eaLnBrk="1" hangingPunct="1"/>
            <a:endParaRPr lang="en-US" altLang="en-US" sz="2000" dirty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z="2000" dirty="0">
                <a:solidFill>
                  <a:schemeClr val="tx2"/>
                </a:solidFill>
              </a:rPr>
              <a:t>Electronic communication with NJIT (48.57%)</a:t>
            </a:r>
          </a:p>
          <a:p>
            <a:pPr eaLnBrk="1" hangingPunct="1"/>
            <a:endParaRPr lang="en-US" altLang="en-US" sz="2000" dirty="0"/>
          </a:p>
          <a:p>
            <a:pPr marL="0" indent="0" eaLnBrk="1" hangingPunct="1">
              <a:buNone/>
            </a:pPr>
            <a:r>
              <a:rPr lang="en-US" altLang="en-US" sz="2000" dirty="0"/>
              <a:t>Students reported the NJIT website was their primary source knowledge about NJIT (55.42%) </a:t>
            </a:r>
            <a:r>
              <a:rPr lang="en-US" altLang="en-US" sz="2000" dirty="0" smtClean="0"/>
              <a:t>*</a:t>
            </a:r>
          </a:p>
          <a:p>
            <a:pPr marL="0" indent="0" eaLnBrk="1" hangingPunct="1">
              <a:buNone/>
            </a:pPr>
            <a:r>
              <a:rPr lang="en-US" altLang="en-US" sz="1200" dirty="0" smtClean="0"/>
              <a:t>(see appendix 3 for full data)</a:t>
            </a:r>
            <a:endParaRPr lang="en-US" altLang="en-US" sz="1200" dirty="0"/>
          </a:p>
          <a:p>
            <a:pPr eaLnBrk="1" hangingPunct="1"/>
            <a:endParaRPr lang="en-US" altLang="en-US" sz="2000" dirty="0"/>
          </a:p>
          <a:p>
            <a:pPr eaLnBrk="1" hangingPunct="1"/>
            <a:endParaRPr lang="en-US" altLang="en-US" sz="2000" dirty="0"/>
          </a:p>
          <a:p>
            <a:pPr eaLnBrk="1" hangingPunct="1">
              <a:buFontTx/>
              <a:buNone/>
            </a:pPr>
            <a:endParaRPr lang="en-US" altLang="en-US" sz="1600" dirty="0"/>
          </a:p>
          <a:p>
            <a:pPr eaLnBrk="1" hangingPunct="1">
              <a:buFontTx/>
              <a:buNone/>
            </a:pPr>
            <a:endParaRPr lang="en-US" altLang="en-US" sz="1600" dirty="0"/>
          </a:p>
          <a:p>
            <a:pPr eaLnBrk="1" hangingPunct="1"/>
            <a:endParaRPr lang="en-US" altLang="en-US" sz="2000" dirty="0"/>
          </a:p>
        </p:txBody>
      </p:sp>
      <p:sp>
        <p:nvSpPr>
          <p:cNvPr id="6149" name="Rectangle 24"/>
          <p:cNvSpPr>
            <a:spLocks noChangeArrowheads="1"/>
          </p:cNvSpPr>
          <p:nvPr/>
        </p:nvSpPr>
        <p:spPr bwMode="auto">
          <a:xfrm>
            <a:off x="885825" y="5689600"/>
            <a:ext cx="5791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/>
              <a:t>Rating Scale: 1=Much Worse, 2=Worse, 3=About the same, 4=Better, 5=Much Better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495300" y="174622"/>
            <a:ext cx="8153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CC0000"/>
                </a:solidFill>
              </a:rPr>
              <a:t>Undergraduate – Entering Students Survey Fall 2013</a:t>
            </a:r>
          </a:p>
        </p:txBody>
      </p:sp>
      <p:sp>
        <p:nvSpPr>
          <p:cNvPr id="6150" name="Rectangle 25"/>
          <p:cNvSpPr>
            <a:spLocks noChangeArrowheads="1"/>
          </p:cNvSpPr>
          <p:nvPr/>
        </p:nvSpPr>
        <p:spPr bwMode="auto">
          <a:xfrm>
            <a:off x="5334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>
                <a:solidFill>
                  <a:schemeClr val="tx2"/>
                </a:solidFill>
              </a:rPr>
              <a:t>NJIT’s rating in comparison to other colleges</a:t>
            </a:r>
            <a:r>
              <a:rPr lang="en-US" altLang="en-US" dirty="0">
                <a:solidFill>
                  <a:schemeClr val="tx2"/>
                </a:solidFill>
              </a:rPr>
              <a:t>:</a:t>
            </a:r>
            <a:br>
              <a:rPr lang="en-US" altLang="en-US" dirty="0">
                <a:solidFill>
                  <a:schemeClr val="tx2"/>
                </a:solidFill>
              </a:rPr>
            </a:br>
            <a:r>
              <a:rPr lang="en-US" altLang="en-US" dirty="0"/>
              <a:t>Rating of Price, Contact and </a:t>
            </a:r>
            <a:r>
              <a:rPr lang="en-US" altLang="en-US" dirty="0" smtClean="0"/>
              <a:t>Communication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/>
              <a:t>(see appendix 2 for full data)</a:t>
            </a:r>
            <a:endParaRPr lang="en-US" altLang="en-US" dirty="0"/>
          </a:p>
        </p:txBody>
      </p:sp>
      <p:sp>
        <p:nvSpPr>
          <p:cNvPr id="6151" name="TextBox 2"/>
          <p:cNvSpPr txBox="1">
            <a:spLocks noChangeArrowheads="1"/>
          </p:cNvSpPr>
          <p:nvPr/>
        </p:nvSpPr>
        <p:spPr bwMode="auto">
          <a:xfrm>
            <a:off x="885825" y="5819775"/>
            <a:ext cx="48545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r>
              <a:rPr lang="en-US" altLang="en-US" sz="1000"/>
              <a:t>*Rank ordered by contribution to knowledge of NJIT (1=very little </a:t>
            </a:r>
            <a:r>
              <a:rPr lang="en-US" altLang="en-US" sz="1000">
                <a:sym typeface="Wingdings" pitchFamily="2" charset="2"/>
              </a:rPr>
              <a:t>5=very much)</a:t>
            </a:r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14400"/>
            <a:ext cx="82296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1800" dirty="0"/>
              <a:t>Most of the students’ parents graduated from college </a:t>
            </a:r>
            <a:r>
              <a:rPr lang="en-US" altLang="en-US" sz="1800" dirty="0" smtClean="0"/>
              <a:t>(59.54%)</a:t>
            </a:r>
            <a:endParaRPr lang="en-US" altLang="en-US" sz="1800" dirty="0"/>
          </a:p>
          <a:p>
            <a:pPr>
              <a:buFontTx/>
              <a:buNone/>
            </a:pPr>
            <a:endParaRPr lang="en-US" altLang="en-US" sz="1800" dirty="0"/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381000" y="0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 dirty="0" smtClean="0">
                <a:solidFill>
                  <a:srgbClr val="CC0000"/>
                </a:solidFill>
              </a:rPr>
              <a:t>Undergraduate – Entering Students Survey Fall 2013 new</a:t>
            </a: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386973"/>
              </p:ext>
            </p:extLst>
          </p:nvPr>
        </p:nvGraphicFramePr>
        <p:xfrm>
          <a:off x="-534452" y="1503433"/>
          <a:ext cx="5969144" cy="3493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1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37173319"/>
              </p:ext>
            </p:extLst>
          </p:nvPr>
        </p:nvGraphicFramePr>
        <p:xfrm>
          <a:off x="2834374" y="1520788"/>
          <a:ext cx="6004826" cy="3491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1263" name="Rectangle 15"/>
          <p:cNvSpPr>
            <a:spLocks noChangeArrowheads="1"/>
          </p:cNvSpPr>
          <p:nvPr/>
        </p:nvSpPr>
        <p:spPr bwMode="auto">
          <a:xfrm>
            <a:off x="533400" y="4953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>
                <a:solidFill>
                  <a:schemeClr val="tx2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>
              <a:defRPr sz="3800">
                <a:solidFill>
                  <a:schemeClr val="tx2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>
              <a:defRPr sz="3800">
                <a:solidFill>
                  <a:schemeClr val="tx2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>
              <a:defRPr sz="3800">
                <a:solidFill>
                  <a:schemeClr val="tx2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>
              <a:defRPr sz="3800">
                <a:solidFill>
                  <a:schemeClr val="tx2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r>
              <a:rPr lang="en-US" altLang="en-US" sz="2600" dirty="0" smtClean="0">
                <a:solidFill>
                  <a:srgbClr val="000000"/>
                </a:solidFill>
              </a:rPr>
              <a:t>Parents graduated college 2013 VS. 2012:</a:t>
            </a:r>
          </a:p>
        </p:txBody>
      </p:sp>
      <p:cxnSp>
        <p:nvCxnSpPr>
          <p:cNvPr id="181264" name="AutoShape 16"/>
          <p:cNvCxnSpPr>
            <a:cxnSpLocks noChangeShapeType="1"/>
          </p:cNvCxnSpPr>
          <p:nvPr/>
        </p:nvCxnSpPr>
        <p:spPr bwMode="auto">
          <a:xfrm>
            <a:off x="8839200" y="30861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1856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66"/>
          <p:cNvSpPr>
            <a:spLocks noChangeArrowheads="1"/>
          </p:cNvSpPr>
          <p:nvPr/>
        </p:nvSpPr>
        <p:spPr bwMode="auto">
          <a:xfrm>
            <a:off x="495300" y="173837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CC0000"/>
                </a:solidFill>
              </a:rPr>
              <a:t>Undergraduate – Entering Students Survey Fall 2013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5472" y="2456892"/>
            <a:ext cx="311816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Parents (</a:t>
            </a:r>
            <a:r>
              <a:rPr lang="en-US" altLang="en-US" sz="1600" dirty="0"/>
              <a:t>42.56%) </a:t>
            </a:r>
            <a:endParaRPr lang="en-US" altLang="en-US" sz="1600" dirty="0" smtClean="0"/>
          </a:p>
          <a:p>
            <a:endParaRPr lang="en-US" alt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Friends (11.75%)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Guidance Counselor (9.66%)</a:t>
            </a:r>
            <a:endParaRPr lang="en-US" alt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33346" y="1016732"/>
            <a:ext cx="699582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Q.9 Who </a:t>
            </a:r>
            <a:r>
              <a:rPr lang="en-US" altLang="en-US" dirty="0">
                <a:solidFill>
                  <a:schemeClr val="tx2"/>
                </a:solidFill>
              </a:rPr>
              <a:t>most influenced your decision to attend</a:t>
            </a:r>
            <a:r>
              <a:rPr lang="en-US" altLang="en-US" dirty="0" smtClean="0">
                <a:solidFill>
                  <a:schemeClr val="tx2"/>
                </a:solidFill>
              </a:rPr>
              <a:t>?</a:t>
            </a:r>
          </a:p>
          <a:p>
            <a:endParaRPr lang="en-US" altLang="en-US" sz="1400" i="1" dirty="0" smtClean="0">
              <a:solidFill>
                <a:schemeClr val="tx2"/>
              </a:solidFill>
            </a:endParaRPr>
          </a:p>
          <a:p>
            <a:r>
              <a:rPr lang="en-US" altLang="en-US" sz="1400" i="1" dirty="0" smtClean="0">
                <a:solidFill>
                  <a:schemeClr val="tx2"/>
                </a:solidFill>
              </a:rPr>
              <a:t>(see appendix 4 for full data)</a:t>
            </a:r>
            <a:endParaRPr lang="en-US" altLang="en-US" sz="1400" i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90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4"/>
          <p:cNvSpPr>
            <a:spLocks noChangeArrowheads="1"/>
          </p:cNvSpPr>
          <p:nvPr/>
        </p:nvSpPr>
        <p:spPr bwMode="auto">
          <a:xfrm>
            <a:off x="398463" y="1752600"/>
            <a:ext cx="8983662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en-US" altLang="en-US" sz="2000" dirty="0" smtClean="0"/>
              <a:t>Cost/financial aid/scholarship (</a:t>
            </a:r>
            <a:r>
              <a:rPr lang="en-US" altLang="en-US" sz="2000" dirty="0"/>
              <a:t>not honors</a:t>
            </a:r>
            <a:r>
              <a:rPr lang="en-US" altLang="en-US" sz="2000" dirty="0" smtClean="0"/>
              <a:t>) (</a:t>
            </a:r>
            <a:r>
              <a:rPr lang="en-US" altLang="en-US" sz="2000" dirty="0"/>
              <a:t>34.18</a:t>
            </a:r>
            <a:r>
              <a:rPr lang="en-US" altLang="en-US" sz="2000" dirty="0" smtClean="0"/>
              <a:t>%)</a:t>
            </a:r>
          </a:p>
          <a:p>
            <a:pPr>
              <a:spcBef>
                <a:spcPct val="0"/>
              </a:spcBef>
            </a:pPr>
            <a:endParaRPr lang="en-US" altLang="en-US" sz="2000" dirty="0"/>
          </a:p>
          <a:p>
            <a:pPr marL="342900" indent="-342900">
              <a:spcBef>
                <a:spcPct val="0"/>
              </a:spcBef>
            </a:pPr>
            <a:r>
              <a:rPr lang="en-US" altLang="en-US" sz="2000" dirty="0"/>
              <a:t>Campus visit/information </a:t>
            </a:r>
            <a:r>
              <a:rPr lang="en-US" altLang="en-US" sz="2000" dirty="0" smtClean="0"/>
              <a:t>session (</a:t>
            </a:r>
            <a:r>
              <a:rPr lang="en-US" altLang="en-US" sz="2000" dirty="0"/>
              <a:t>27.81</a:t>
            </a:r>
            <a:r>
              <a:rPr lang="en-US" altLang="en-US" sz="2000" dirty="0" smtClean="0"/>
              <a:t>%)</a:t>
            </a:r>
          </a:p>
          <a:p>
            <a:pPr>
              <a:spcBef>
                <a:spcPct val="0"/>
              </a:spcBef>
            </a:pPr>
            <a:endParaRPr lang="en-US" altLang="en-US" sz="2000" dirty="0"/>
          </a:p>
          <a:p>
            <a:pPr marL="342900" indent="-342900">
              <a:spcBef>
                <a:spcPct val="0"/>
              </a:spcBef>
            </a:pPr>
            <a:r>
              <a:rPr lang="en-US" altLang="en-US" sz="2000" dirty="0"/>
              <a:t>Honors College/Honors </a:t>
            </a:r>
            <a:r>
              <a:rPr lang="en-US" altLang="en-US" sz="2000" dirty="0" smtClean="0"/>
              <a:t>Scholarship (</a:t>
            </a:r>
            <a:r>
              <a:rPr lang="en-US" altLang="en-US" sz="2000" dirty="0"/>
              <a:t>17.86</a:t>
            </a:r>
            <a:r>
              <a:rPr lang="en-US" altLang="en-US" sz="2000" dirty="0" smtClean="0"/>
              <a:t>%)</a:t>
            </a:r>
          </a:p>
          <a:p>
            <a:pPr>
              <a:spcBef>
                <a:spcPct val="0"/>
              </a:spcBef>
            </a:pPr>
            <a:endParaRPr lang="en-US" altLang="en-US" sz="2000" dirty="0"/>
          </a:p>
          <a:p>
            <a:pPr>
              <a:spcBef>
                <a:spcPct val="0"/>
              </a:spcBef>
            </a:pPr>
            <a:endParaRPr lang="en-US" altLang="en-US" sz="2000" dirty="0"/>
          </a:p>
          <a:p>
            <a:pPr>
              <a:spcBef>
                <a:spcPct val="0"/>
              </a:spcBef>
            </a:pPr>
            <a:endParaRPr lang="en-US" altLang="en-US" sz="2000" dirty="0"/>
          </a:p>
          <a:p>
            <a:pPr>
              <a:spcBef>
                <a:spcPct val="0"/>
              </a:spcBef>
            </a:pPr>
            <a:endParaRPr lang="en-US" altLang="en-US" sz="2000" dirty="0"/>
          </a:p>
          <a:p>
            <a:pPr>
              <a:spcBef>
                <a:spcPct val="0"/>
              </a:spcBef>
              <a:buNone/>
            </a:pPr>
            <a:endParaRPr lang="en-US" altLang="en-US" sz="2000" dirty="0" smtClean="0"/>
          </a:p>
          <a:p>
            <a:pPr>
              <a:spcBef>
                <a:spcPct val="0"/>
              </a:spcBef>
              <a:buNone/>
            </a:pPr>
            <a:endParaRPr lang="en-US" altLang="en-US" sz="2000" dirty="0"/>
          </a:p>
          <a:p>
            <a:pPr marL="342900" indent="-342900">
              <a:spcBef>
                <a:spcPct val="0"/>
              </a:spcBef>
            </a:pPr>
            <a:r>
              <a:rPr lang="en-US" altLang="en-US" sz="2000" dirty="0"/>
              <a:t>Very </a:t>
            </a:r>
            <a:r>
              <a:rPr lang="en-US" altLang="en-US" sz="2000" dirty="0" smtClean="0"/>
              <a:t>Important/Important(91.43</a:t>
            </a:r>
            <a:r>
              <a:rPr lang="en-US" altLang="en-US" sz="2000" dirty="0"/>
              <a:t>%)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 smtClean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/>
          </a:p>
        </p:txBody>
      </p:sp>
      <p:sp>
        <p:nvSpPr>
          <p:cNvPr id="7172" name="Rectangle 66"/>
          <p:cNvSpPr>
            <a:spLocks noChangeArrowheads="1"/>
          </p:cNvSpPr>
          <p:nvPr/>
        </p:nvSpPr>
        <p:spPr bwMode="auto">
          <a:xfrm>
            <a:off x="495270" y="173837"/>
            <a:ext cx="87391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CC0000"/>
                </a:solidFill>
              </a:rPr>
              <a:t>Undergraduate – Entering Students Survey Fall 2013</a:t>
            </a:r>
          </a:p>
        </p:txBody>
      </p:sp>
      <p:sp>
        <p:nvSpPr>
          <p:cNvPr id="7173" name="Rectangle 68"/>
          <p:cNvSpPr>
            <a:spLocks noChangeArrowheads="1"/>
          </p:cNvSpPr>
          <p:nvPr/>
        </p:nvSpPr>
        <p:spPr bwMode="auto">
          <a:xfrm>
            <a:off x="403225" y="685800"/>
            <a:ext cx="8331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Q.10 Which </a:t>
            </a:r>
            <a:r>
              <a:rPr lang="en-US" altLang="en-US" sz="2600" dirty="0">
                <a:solidFill>
                  <a:srgbClr val="000000"/>
                </a:solidFill>
                <a:latin typeface="Arial" charset="0"/>
                <a:cs typeface="Arial" charset="0"/>
              </a:rPr>
              <a:t>of the following most influenced your   </a:t>
            </a:r>
            <a:br>
              <a:rPr lang="en-US" altLang="en-US" sz="26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altLang="en-US" sz="2600" dirty="0">
                <a:solidFill>
                  <a:srgbClr val="000000"/>
                </a:solidFill>
                <a:latin typeface="Arial" charset="0"/>
                <a:cs typeface="Arial" charset="0"/>
              </a:rPr>
              <a:t>       decision to attend</a:t>
            </a:r>
            <a:r>
              <a:rPr lang="en-US" altLang="en-US" sz="2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? </a:t>
            </a:r>
            <a:r>
              <a:rPr lang="en-US" alt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</a:t>
            </a:r>
            <a:r>
              <a:rPr lang="en-US" altLang="en-US" sz="1200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see appendix 5 for full data</a:t>
            </a: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)</a:t>
            </a:r>
            <a:endParaRPr lang="en-US" altLang="en-US" sz="12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174" name="TextBox 4"/>
          <p:cNvSpPr txBox="1">
            <a:spLocks noChangeArrowheads="1"/>
          </p:cNvSpPr>
          <p:nvPr/>
        </p:nvSpPr>
        <p:spPr bwMode="auto">
          <a:xfrm>
            <a:off x="323528" y="3717032"/>
            <a:ext cx="756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Arial" charset="0"/>
                <a:cs typeface="Arial" charset="0"/>
              </a:rPr>
              <a:t>Q.11.Compared to other factors, how important was the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Arial" charset="0"/>
                <a:cs typeface="Arial" charset="0"/>
              </a:rPr>
              <a:t> Honor's Scholarship (not other scholarships) in your decision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Arial" charset="0"/>
                <a:cs typeface="Arial" charset="0"/>
              </a:rPr>
              <a:t> to </a:t>
            </a:r>
            <a:r>
              <a:rPr lang="en-US" altLang="en-US" sz="2000" dirty="0">
                <a:latin typeface="Arial" charset="0"/>
                <a:cs typeface="Arial" charset="0"/>
              </a:rPr>
              <a:t>attend NJIT</a:t>
            </a:r>
            <a:r>
              <a:rPr lang="en-US" altLang="en-US" sz="2000" dirty="0" smtClean="0">
                <a:latin typeface="Arial" charset="0"/>
                <a:cs typeface="Arial" charset="0"/>
              </a:rPr>
              <a:t>?</a:t>
            </a:r>
            <a:r>
              <a:rPr lang="en-US" altLang="en-US" sz="1800" dirty="0"/>
              <a:t>	</a:t>
            </a:r>
            <a:r>
              <a:rPr lang="en-US" altLang="en-US" sz="1800" dirty="0" smtClean="0"/>
              <a:t> </a:t>
            </a:r>
            <a:r>
              <a:rPr lang="en-US" altLang="en-US" sz="1400" dirty="0" smtClean="0"/>
              <a:t>(Honors students only)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/>
              <a:t> (see appendix 6 for full data)</a:t>
            </a:r>
            <a:r>
              <a:rPr lang="en-US" altLang="en-US" sz="1800" dirty="0"/>
              <a:t>	</a:t>
            </a:r>
            <a:endParaRPr lang="en-US" altLang="en-US" sz="1800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	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6"/>
          <p:cNvSpPr>
            <a:spLocks noChangeArrowheads="1"/>
          </p:cNvSpPr>
          <p:nvPr/>
        </p:nvSpPr>
        <p:spPr bwMode="auto">
          <a:xfrm>
            <a:off x="495300" y="173841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CC0000"/>
                </a:solidFill>
              </a:rPr>
              <a:t>Undergraduate – Entering Students Survey Fall 2013</a:t>
            </a:r>
          </a:p>
        </p:txBody>
      </p:sp>
      <p:sp>
        <p:nvSpPr>
          <p:cNvPr id="9220" name="Rectangle 68"/>
          <p:cNvSpPr>
            <a:spLocks noChangeArrowheads="1"/>
          </p:cNvSpPr>
          <p:nvPr/>
        </p:nvSpPr>
        <p:spPr bwMode="auto">
          <a:xfrm>
            <a:off x="533400" y="4953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6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227" name="Rectangle 1"/>
          <p:cNvSpPr>
            <a:spLocks noChangeArrowheads="1"/>
          </p:cNvSpPr>
          <p:nvPr/>
        </p:nvSpPr>
        <p:spPr bwMode="auto">
          <a:xfrm>
            <a:off x="644525" y="1756568"/>
            <a:ext cx="8153400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Q.12.Do you plan to work while attending school</a:t>
            </a:r>
            <a:r>
              <a:rPr lang="en-US" altLang="en-US" sz="2000" dirty="0" smtClean="0"/>
              <a:t>?</a:t>
            </a:r>
          </a:p>
          <a:p>
            <a:pPr marL="342900" indent="-342900">
              <a:spcBef>
                <a:spcPct val="0"/>
              </a:spcBef>
            </a:pPr>
            <a:endParaRPr lang="en-US" altLang="en-US" sz="2000" dirty="0" smtClean="0"/>
          </a:p>
          <a:p>
            <a:pPr marL="10858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Plan </a:t>
            </a:r>
            <a:r>
              <a:rPr lang="en-US" altLang="en-US" sz="1800" dirty="0"/>
              <a:t>to work on campus: 33.42%</a:t>
            </a:r>
          </a:p>
          <a:p>
            <a:pPr marL="1028700"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 Plan </a:t>
            </a:r>
            <a:r>
              <a:rPr lang="en-US" altLang="en-US" sz="1800" dirty="0"/>
              <a:t>to work off campus: 28.32% 	</a:t>
            </a:r>
            <a:endParaRPr lang="en-US" altLang="en-US" sz="1800" dirty="0" smtClean="0"/>
          </a:p>
          <a:p>
            <a:pPr marL="1028700"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 Do not plan to work: 38.27%</a:t>
            </a:r>
            <a:endParaRPr lang="en-US" altLang="en-US" sz="1800" dirty="0"/>
          </a:p>
        </p:txBody>
      </p:sp>
      <p:sp>
        <p:nvSpPr>
          <p:cNvPr id="9229" name="TextBox 6"/>
          <p:cNvSpPr txBox="1">
            <a:spLocks noChangeArrowheads="1"/>
          </p:cNvSpPr>
          <p:nvPr/>
        </p:nvSpPr>
        <p:spPr bwMode="auto">
          <a:xfrm>
            <a:off x="679450" y="3593305"/>
            <a:ext cx="5238935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Q.13</a:t>
            </a:r>
            <a:r>
              <a:rPr lang="en-US" altLang="en-US" sz="2000" dirty="0"/>
              <a:t>. How many hours do you plan to work</a:t>
            </a:r>
            <a:r>
              <a:rPr lang="en-US" altLang="en-US" sz="2000" dirty="0" smtClean="0"/>
              <a:t>?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marL="10858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1-9 hours: (32.78%)</a:t>
            </a:r>
          </a:p>
          <a:p>
            <a:pPr marL="10858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10-19 hours</a:t>
            </a:r>
            <a:r>
              <a:rPr lang="en-US" altLang="en-US" sz="1800" dirty="0"/>
              <a:t>: (51.45</a:t>
            </a:r>
            <a:r>
              <a:rPr lang="en-US" altLang="en-US" sz="1800" dirty="0" smtClean="0"/>
              <a:t>%)</a:t>
            </a:r>
          </a:p>
          <a:p>
            <a:pPr marL="10858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20-29 hours: (13.28%)</a:t>
            </a:r>
            <a:endParaRPr lang="en-US" altLang="en-US" sz="1800" dirty="0"/>
          </a:p>
          <a:p>
            <a:pPr marL="342900" indent="-342900">
              <a:spcBef>
                <a:spcPct val="0"/>
              </a:spcBef>
            </a:pPr>
            <a:endParaRPr lang="en-US" alt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79450" y="838200"/>
            <a:ext cx="21291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Work: </a:t>
            </a:r>
          </a:p>
          <a:p>
            <a:r>
              <a:rPr lang="en-US" sz="1200" i="1" dirty="0" smtClean="0"/>
              <a:t>(see appendix 7 for full data)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8"/>
          <p:cNvSpPr>
            <a:spLocks noChangeArrowheads="1"/>
          </p:cNvSpPr>
          <p:nvPr/>
        </p:nvSpPr>
        <p:spPr bwMode="auto">
          <a:xfrm>
            <a:off x="914400" y="5791200"/>
            <a:ext cx="7162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/>
              <a:t>Scale:1=Not strongly confident, 2=Not confident, 3=Neutral, 4=Confident, 5=Strongly confident</a:t>
            </a:r>
          </a:p>
        </p:txBody>
      </p:sp>
      <p:sp>
        <p:nvSpPr>
          <p:cNvPr id="11267" name="Text Box 484"/>
          <p:cNvSpPr txBox="1">
            <a:spLocks noChangeArrowheads="1"/>
          </p:cNvSpPr>
          <p:nvPr/>
        </p:nvSpPr>
        <p:spPr bwMode="auto">
          <a:xfrm>
            <a:off x="827584" y="3176972"/>
            <a:ext cx="17240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 b="1" dirty="0">
                <a:solidFill>
                  <a:schemeClr val="tx2"/>
                </a:solidFill>
              </a:rPr>
              <a:t>Confident/ Strongly Confident</a:t>
            </a:r>
          </a:p>
        </p:txBody>
      </p:sp>
      <p:sp>
        <p:nvSpPr>
          <p:cNvPr id="11268" name="Rectangle 488"/>
          <p:cNvSpPr>
            <a:spLocks noChangeArrowheads="1"/>
          </p:cNvSpPr>
          <p:nvPr/>
        </p:nvSpPr>
        <p:spPr bwMode="auto">
          <a:xfrm>
            <a:off x="495300" y="173837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CC0000"/>
                </a:solidFill>
              </a:rPr>
              <a:t>Undergraduate – Entering Students Survey Fall 2013</a:t>
            </a:r>
          </a:p>
        </p:txBody>
      </p:sp>
      <p:sp>
        <p:nvSpPr>
          <p:cNvPr id="11269" name="Rectangle 490"/>
          <p:cNvSpPr>
            <a:spLocks noChangeArrowheads="1"/>
          </p:cNvSpPr>
          <p:nvPr/>
        </p:nvSpPr>
        <p:spPr bwMode="auto">
          <a:xfrm>
            <a:off x="457200" y="10191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Medium" pitchFamily="34" charset="0"/>
                <a:ea typeface="ＭＳ Ｐゴシック" pitchFamily="-112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>
                <a:solidFill>
                  <a:schemeClr val="tx2"/>
                </a:solidFill>
              </a:rPr>
              <a:t>Students’ Subject/Skill Abilities: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65834"/>
              </p:ext>
            </p:extLst>
          </p:nvPr>
        </p:nvGraphicFramePr>
        <p:xfrm>
          <a:off x="2095500" y="2190750"/>
          <a:ext cx="4495800" cy="1775052"/>
        </p:xfrm>
        <a:graphic>
          <a:graphicData uri="http://schemas.openxmlformats.org/drawingml/2006/table">
            <a:tbl>
              <a:tblPr/>
              <a:tblGrid>
                <a:gridCol w="706165"/>
                <a:gridCol w="754117"/>
                <a:gridCol w="754117"/>
                <a:gridCol w="754117"/>
                <a:gridCol w="754117"/>
                <a:gridCol w="773167"/>
              </a:tblGrid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Calculus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Writing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Computer Skills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Speaking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Physics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Chemistry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8606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57.77%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ITC Stone Sans Std Medium" pitchFamily="34" charset="0"/>
                          <a:ea typeface="ＭＳ Ｐゴシック" pitchFamily="-112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54.92%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51.16%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50.26%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41.3%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40.36%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ITC Stone Sans Std Medium"/>
        <a:ea typeface="ＭＳ Ｐゴシック"/>
        <a:cs typeface=""/>
      </a:majorFont>
      <a:minorFont>
        <a:latin typeface="ITC Stone Sans Std Medium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TC Stone Sans Std Medium" pitchFamily="34" charset="0"/>
            <a:ea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TC Stone Sans Std Medium" pitchFamily="34" charset="0"/>
            <a:ea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ITC Stone Sans Std Medium"/>
        <a:ea typeface="ＭＳ Ｐゴシック"/>
        <a:cs typeface=""/>
      </a:majorFont>
      <a:minorFont>
        <a:latin typeface="ITC Stone Sans Std Medium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TC Stone Sans Std Medium" pitchFamily="34" charset="0"/>
            <a:ea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TC Stone Sans Std Medium" pitchFamily="34" charset="0"/>
            <a:ea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CF1E21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E4ABAB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6181</TotalTime>
  <Words>2048</Words>
  <Application>Microsoft Office PowerPoint</Application>
  <PresentationFormat>On-screen Show (4:3)</PresentationFormat>
  <Paragraphs>647</Paragraphs>
  <Slides>27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Blank Presentation</vt:lpstr>
      <vt:lpstr>1_Blank Presentation</vt:lpstr>
      <vt:lpstr>PowerPoint Presentation</vt:lpstr>
      <vt:lpstr>Entering Student Surveys  (Undergraduate &amp; Graduate)  Fall 2013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Appendix 1</vt:lpstr>
      <vt:lpstr>Appendix 2</vt:lpstr>
      <vt:lpstr>Appendix 3</vt:lpstr>
      <vt:lpstr>Appendix 4</vt:lpstr>
      <vt:lpstr>Appendix 5</vt:lpstr>
      <vt:lpstr>Appendix 6</vt:lpstr>
      <vt:lpstr>Appendix 7</vt:lpstr>
      <vt:lpstr>Appendix 8</vt:lpstr>
      <vt:lpstr>Appendix 9</vt:lpstr>
      <vt:lpstr>Appendix 10</vt:lpstr>
      <vt:lpstr>Appendix 11</vt:lpstr>
      <vt:lpstr>Appendix 12</vt:lpstr>
      <vt:lpstr>PowerPoint Presentation</vt:lpstr>
    </vt:vector>
  </TitlesOfParts>
  <Company>Foundry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Manier</dc:creator>
  <cp:lastModifiedBy>Calluori, Raymond A.</cp:lastModifiedBy>
  <cp:revision>298</cp:revision>
  <cp:lastPrinted>2013-12-06T17:14:07Z</cp:lastPrinted>
  <dcterms:created xsi:type="dcterms:W3CDTF">2005-12-15T17:43:18Z</dcterms:created>
  <dcterms:modified xsi:type="dcterms:W3CDTF">2013-12-06T17:22:32Z</dcterms:modified>
</cp:coreProperties>
</file>